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530" r:id="rId2"/>
    <p:sldId id="858" r:id="rId3"/>
    <p:sldId id="269" r:id="rId4"/>
    <p:sldId id="531" r:id="rId5"/>
    <p:sldId id="532" r:id="rId6"/>
    <p:sldId id="533" r:id="rId7"/>
    <p:sldId id="859" r:id="rId8"/>
    <p:sldId id="862" r:id="rId9"/>
    <p:sldId id="865" r:id="rId10"/>
    <p:sldId id="867" r:id="rId11"/>
    <p:sldId id="868" r:id="rId12"/>
    <p:sldId id="860" r:id="rId13"/>
    <p:sldId id="870" r:id="rId14"/>
    <p:sldId id="869" r:id="rId15"/>
    <p:sldId id="861" r:id="rId16"/>
    <p:sldId id="871" r:id="rId17"/>
    <p:sldId id="440" r:id="rId18"/>
    <p:sldId id="330" r:id="rId19"/>
  </p:sldIdLst>
  <p:sldSz cx="18288000" cy="10287000"/>
  <p:notesSz cx="6858000" cy="9144000"/>
  <p:embeddedFontLst>
    <p:embeddedFont>
      <p:font typeface="Franklin Gothic Medium" panose="020B0603020102020204" pitchFamily="34" charset="0"/>
      <p:regular r:id="rId21"/>
      <p: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4E7C"/>
    <a:srgbClr val="FFCA32"/>
    <a:srgbClr val="A8D8B5"/>
    <a:srgbClr val="847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4EC1AE-55A8-434E-AF40-941403E51A8D}" v="2" dt="2026-09-04T10:34:57.6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4512" autoAdjust="0"/>
  </p:normalViewPr>
  <p:slideViewPr>
    <p:cSldViewPr>
      <p:cViewPr varScale="1">
        <p:scale>
          <a:sx n="64" d="100"/>
          <a:sy n="64" d="100"/>
        </p:scale>
        <p:origin x="176" y="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de smedt" userId="8a5c8c9c597a6e04" providerId="LiveId" clId="{B0FC3024-64F1-535C-9A74-E5E68C1168DB}"/>
    <pc:docChg chg="undo custSel addSld delSld modSld sldOrd">
      <pc:chgData name="julie de smedt" userId="8a5c8c9c597a6e04" providerId="LiveId" clId="{B0FC3024-64F1-535C-9A74-E5E68C1168DB}" dt="2026-09-04T10:35:02.661" v="1066" actId="2696"/>
      <pc:docMkLst>
        <pc:docMk/>
      </pc:docMkLst>
      <pc:sldChg chg="modSp add del mod setBg modNotesTx">
        <pc:chgData name="julie de smedt" userId="8a5c8c9c597a6e04" providerId="LiveId" clId="{B0FC3024-64F1-535C-9A74-E5E68C1168DB}" dt="2026-09-04T10:34:03.179" v="1062" actId="2696"/>
        <pc:sldMkLst>
          <pc:docMk/>
          <pc:sldMk cId="0" sldId="490"/>
        </pc:sldMkLst>
      </pc:sldChg>
      <pc:sldChg chg="addSp modSp mod">
        <pc:chgData name="julie de smedt" userId="8a5c8c9c597a6e04" providerId="LiveId" clId="{B0FC3024-64F1-535C-9A74-E5E68C1168DB}" dt="2026-09-04T10:35:01.011" v="1065" actId="1076"/>
        <pc:sldMkLst>
          <pc:docMk/>
          <pc:sldMk cId="1992889461" sldId="868"/>
        </pc:sldMkLst>
        <pc:spChg chg="add mod">
          <ac:chgData name="julie de smedt" userId="8a5c8c9c597a6e04" providerId="LiveId" clId="{B0FC3024-64F1-535C-9A74-E5E68C1168DB}" dt="2026-09-04T10:35:01.011" v="1065" actId="1076"/>
          <ac:spMkLst>
            <pc:docMk/>
            <pc:sldMk cId="1992889461" sldId="868"/>
            <ac:spMk id="3" creationId="{77EAE07F-29DF-1016-5DAE-ED8A230DE324}"/>
          </ac:spMkLst>
        </pc:spChg>
      </pc:sldChg>
      <pc:sldChg chg="add del setBg">
        <pc:chgData name="julie de smedt" userId="8a5c8c9c597a6e04" providerId="LiveId" clId="{B0FC3024-64F1-535C-9A74-E5E68C1168DB}" dt="2026-09-04T10:35:02.661" v="1066" actId="2696"/>
        <pc:sldMkLst>
          <pc:docMk/>
          <pc:sldMk cId="2855236537" sldId="93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Verwachtingen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Ervaringen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Drempels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18720-D919-FC32-3D4E-894A8AED9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7E54AB-F372-8778-6F15-5E53FE6D14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46D876-5BA7-632F-9771-33C26150074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898C163-E0F7-0EDA-FF86-06BE41A0FE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C840833-6CB2-49FF-FCF0-8A17E72791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7A275-3DB3-5F4E-E474-3F7DCF1A0F5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B81758-7043-F28D-9EFB-4DFEF956DC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92454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28D1E-8F31-77AC-FE07-EAD458B9A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579A71A-31D8-A275-D834-6A2C27D9B0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F31A7D-7BA7-C7C2-A4B5-D8AC1328D63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3C63A32-4FAB-EC5E-CBEC-7C855BC4D5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23A1B43-64D2-3686-5C61-D7E1FAC824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D31B25-2ACD-2AEF-B4FD-11BBC43267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8856F8-C11A-2F5C-8792-22AB47198A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27087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3AC4F-2405-7BA8-71C1-55A7EB060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53957CF-252D-0560-9F8E-3008E96FCC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C5A30-AE47-8DEA-7592-4A849D68FA4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DB6F70D-6E88-0D27-5579-89C1361048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3501210-1C8E-3B70-C543-CEF516E099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5880F1-172A-5A52-A823-24D0DF608A6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F6BAFD-0079-BCB4-86F9-7B8776421C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05659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88CEA-E104-24C0-C733-8C2414FB2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155750-AD42-C07B-8CCC-DE03E90C39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E0D35-DED3-C387-C00B-0F4A3E57052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AC13224-D9B7-0D25-11FD-486316D14A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C424175-1122-8608-57E4-735DEE6E68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FB67A9-8B72-92AE-D188-6341A7FA6FF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C6C643-1975-F250-2955-4F95541531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5290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visitekaartje, schermopname, persoon&#10;&#10;Door AI gegenereerde inhoud is mogelijk onjuist.">
            <a:extLst>
              <a:ext uri="{FF2B5EF4-FFF2-40B4-BE49-F238E27FC236}">
                <a16:creationId xmlns:a16="http://schemas.microsoft.com/office/drawing/2014/main" id="{83A12A03-23AF-7FCA-B0EF-72B774703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" y="0"/>
            <a:ext cx="19339561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0591800" y="6972300"/>
            <a:ext cx="4707635" cy="2357127"/>
          </a:xfrm>
          <a:custGeom>
            <a:avLst/>
            <a:gdLst/>
            <a:ahLst/>
            <a:cxnLst/>
            <a:rect l="l" t="t" r="r" b="b"/>
            <a:pathLst>
              <a:path w="4707635" h="2357127">
                <a:moveTo>
                  <a:pt x="0" y="0"/>
                </a:moveTo>
                <a:lnTo>
                  <a:pt x="4707635" y="0"/>
                </a:lnTo>
                <a:lnTo>
                  <a:pt x="4707635" y="2357127"/>
                </a:lnTo>
                <a:lnTo>
                  <a:pt x="0" y="23571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53" b="-553"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4E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1FA878-E533-992B-B91E-0599E6197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DE9B9EC-B572-5834-924E-86367805E005}"/>
              </a:ext>
            </a:extLst>
          </p:cNvPr>
          <p:cNvSpPr txBox="1"/>
          <p:nvPr/>
        </p:nvSpPr>
        <p:spPr>
          <a:xfrm>
            <a:off x="1600200" y="1638300"/>
            <a:ext cx="15849600" cy="2062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43000" indent="-1143000">
              <a:lnSpc>
                <a:spcPts val="8400"/>
              </a:lnSpc>
              <a:buAutoNum type="arabicPeriod"/>
            </a:pP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Reflectie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: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wie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,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waarom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en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naar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wie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?</a:t>
            </a:r>
          </a:p>
          <a:p>
            <a:pPr marL="1143000" indent="-1143000">
              <a:lnSpc>
                <a:spcPts val="8400"/>
              </a:lnSpc>
              <a:buAutoNum type="arabicPeriod"/>
            </a:pP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874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A2836EA-72E6-E7A6-4D68-E468A1FDE1B7}"/>
              </a:ext>
            </a:extLst>
          </p:cNvPr>
          <p:cNvSpPr txBox="1"/>
          <p:nvPr/>
        </p:nvSpPr>
        <p:spPr>
          <a:xfrm>
            <a:off x="0" y="-7620"/>
            <a:ext cx="18288000" cy="2223504"/>
          </a:xfrm>
          <a:prstGeom prst="rect">
            <a:avLst/>
          </a:prstGeom>
          <a:solidFill>
            <a:srgbClr val="554E7C"/>
          </a:solidFill>
        </p:spPr>
        <p:txBody>
          <a:bodyPr wrap="square" lIns="720000" tIns="720000" rIns="720000" bIns="720000" rtlCol="0" anchor="ctr">
            <a:spAutoFit/>
          </a:bodyPr>
          <a:lstStyle/>
          <a:p>
            <a:pPr algn="ctr"/>
            <a:r>
              <a:rPr lang="nl-BE" sz="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Dit project heb ik voor ogen: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F6A271F9-AEAA-7E2A-F6A3-137A3F8E7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979832"/>
              </p:ext>
            </p:extLst>
          </p:nvPr>
        </p:nvGraphicFramePr>
        <p:xfrm>
          <a:off x="0" y="2215884"/>
          <a:ext cx="18288000" cy="807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0">
                  <a:extLst>
                    <a:ext uri="{9D8B030D-6E8A-4147-A177-3AD203B41FA5}">
                      <a16:colId xmlns:a16="http://schemas.microsoft.com/office/drawing/2014/main" val="1372164487"/>
                    </a:ext>
                  </a:extLst>
                </a:gridCol>
              </a:tblGrid>
              <a:tr h="8071116">
                <a:tc>
                  <a:txBody>
                    <a:bodyPr/>
                    <a:lstStyle/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(vul in)</a:t>
                      </a:r>
                    </a:p>
                  </a:txBody>
                  <a:tcPr marL="720000" marR="720000" marT="720000" marB="72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0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644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A9D8E-ECBA-6491-DCF5-9C1A4DEAB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69E8A15-C9AB-586D-47E6-943F8B76DBFA}"/>
              </a:ext>
            </a:extLst>
          </p:cNvPr>
          <p:cNvSpPr txBox="1"/>
          <p:nvPr/>
        </p:nvSpPr>
        <p:spPr>
          <a:xfrm>
            <a:off x="0" y="-7621"/>
            <a:ext cx="18288000" cy="2223504"/>
          </a:xfrm>
          <a:prstGeom prst="rect">
            <a:avLst/>
          </a:prstGeom>
          <a:solidFill>
            <a:srgbClr val="554E7C"/>
          </a:solidFill>
        </p:spPr>
        <p:txBody>
          <a:bodyPr wrap="square" lIns="720000" tIns="720000" rIns="720000" bIns="720000" rtlCol="0" anchor="ctr">
            <a:spAutoFit/>
          </a:bodyPr>
          <a:lstStyle/>
          <a:p>
            <a:pPr algn="ctr"/>
            <a:r>
              <a:rPr lang="nl-BE" sz="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Wat wil ik via de media bereiken?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7220C212-F1D9-D71B-E003-D550DFFEA924}"/>
              </a:ext>
            </a:extLst>
          </p:cNvPr>
          <p:cNvGraphicFramePr>
            <a:graphicFrameLocks noGrp="1"/>
          </p:cNvGraphicFramePr>
          <p:nvPr/>
        </p:nvGraphicFramePr>
        <p:xfrm>
          <a:off x="0" y="2215884"/>
          <a:ext cx="18288000" cy="807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0">
                  <a:extLst>
                    <a:ext uri="{9D8B030D-6E8A-4147-A177-3AD203B41FA5}">
                      <a16:colId xmlns:a16="http://schemas.microsoft.com/office/drawing/2014/main" val="1372164487"/>
                    </a:ext>
                  </a:extLst>
                </a:gridCol>
              </a:tblGrid>
              <a:tr h="8071116">
                <a:tc>
                  <a:txBody>
                    <a:bodyPr/>
                    <a:lstStyle/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(vul in)</a:t>
                      </a:r>
                    </a:p>
                  </a:txBody>
                  <a:tcPr marL="720000" marR="720000" marT="720000" marB="72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0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666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67E46-13A2-A1D1-7355-A4164656D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70A047-5A2E-EEBE-EA28-B9EAD32F04E9}"/>
              </a:ext>
            </a:extLst>
          </p:cNvPr>
          <p:cNvSpPr txBox="1"/>
          <p:nvPr/>
        </p:nvSpPr>
        <p:spPr>
          <a:xfrm>
            <a:off x="0" y="-7622"/>
            <a:ext cx="18288000" cy="2223504"/>
          </a:xfrm>
          <a:prstGeom prst="rect">
            <a:avLst/>
          </a:prstGeom>
          <a:solidFill>
            <a:srgbClr val="554E7C"/>
          </a:solidFill>
        </p:spPr>
        <p:txBody>
          <a:bodyPr wrap="square" lIns="720000" tIns="720000" rIns="720000" bIns="720000" rtlCol="0" anchor="ctr">
            <a:spAutoFit/>
          </a:bodyPr>
          <a:lstStyle/>
          <a:p>
            <a:pPr algn="ctr"/>
            <a:r>
              <a:rPr lang="nl-BE" sz="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Wie wordt gezicht of aanspreekpunt voor de media?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8B159112-9395-7406-8E56-D831FB6493BB}"/>
              </a:ext>
            </a:extLst>
          </p:cNvPr>
          <p:cNvGraphicFramePr>
            <a:graphicFrameLocks noGrp="1"/>
          </p:cNvGraphicFramePr>
          <p:nvPr/>
        </p:nvGraphicFramePr>
        <p:xfrm>
          <a:off x="0" y="2215884"/>
          <a:ext cx="18288000" cy="807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0">
                  <a:extLst>
                    <a:ext uri="{9D8B030D-6E8A-4147-A177-3AD203B41FA5}">
                      <a16:colId xmlns:a16="http://schemas.microsoft.com/office/drawing/2014/main" val="1372164487"/>
                    </a:ext>
                  </a:extLst>
                </a:gridCol>
              </a:tblGrid>
              <a:tr h="8071116">
                <a:tc>
                  <a:txBody>
                    <a:bodyPr/>
                    <a:lstStyle/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(vul in)</a:t>
                      </a:r>
                    </a:p>
                  </a:txBody>
                  <a:tcPr marL="720000" marR="720000" marT="720000" marB="72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0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052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0B588-2A88-CF0E-FC50-02340C5F3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33784E1-27F0-D8F2-9DFB-1FE3D929E48F}"/>
              </a:ext>
            </a:extLst>
          </p:cNvPr>
          <p:cNvSpPr txBox="1"/>
          <p:nvPr/>
        </p:nvSpPr>
        <p:spPr>
          <a:xfrm>
            <a:off x="0" y="-392341"/>
            <a:ext cx="18288000" cy="2992945"/>
          </a:xfrm>
          <a:prstGeom prst="rect">
            <a:avLst/>
          </a:prstGeom>
          <a:solidFill>
            <a:srgbClr val="554E7C"/>
          </a:solidFill>
        </p:spPr>
        <p:txBody>
          <a:bodyPr wrap="square" lIns="720000" tIns="720000" rIns="720000" bIns="720000" rtlCol="0" anchor="ctr">
            <a:spAutoFit/>
          </a:bodyPr>
          <a:lstStyle/>
          <a:p>
            <a:pPr algn="ctr"/>
            <a:r>
              <a:rPr lang="nl-BE" sz="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Wie wil ik via de media bereiken?</a:t>
            </a:r>
          </a:p>
          <a:p>
            <a:pPr algn="ctr"/>
            <a:r>
              <a:rPr lang="nl-BE" sz="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Kies 1 tot 3 groepen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1999410-1808-6972-4F7D-73B9B3DBFF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874260"/>
              </p:ext>
            </p:extLst>
          </p:nvPr>
        </p:nvGraphicFramePr>
        <p:xfrm>
          <a:off x="0" y="2215884"/>
          <a:ext cx="18288000" cy="807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0">
                  <a:extLst>
                    <a:ext uri="{9D8B030D-6E8A-4147-A177-3AD203B41FA5}">
                      <a16:colId xmlns:a16="http://schemas.microsoft.com/office/drawing/2014/main" val="1372164487"/>
                    </a:ext>
                  </a:extLst>
                </a:gridCol>
              </a:tblGrid>
              <a:tr h="8071116">
                <a:tc>
                  <a:txBody>
                    <a:bodyPr/>
                    <a:lstStyle/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1. </a:t>
                      </a:r>
                    </a:p>
                    <a:p>
                      <a:endParaRPr lang="nl-BE" sz="4000" b="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2. </a:t>
                      </a:r>
                    </a:p>
                    <a:p>
                      <a:endParaRPr lang="nl-BE" sz="4000" b="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3. </a:t>
                      </a:r>
                    </a:p>
                  </a:txBody>
                  <a:tcPr marL="720000" marR="720000" marT="720000" marB="72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0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8614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4E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853992-ABE3-C912-01B3-BBD4EC1B5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6A6EB72-D2DE-9062-3A84-8041B9A015BF}"/>
              </a:ext>
            </a:extLst>
          </p:cNvPr>
          <p:cNvSpPr txBox="1"/>
          <p:nvPr/>
        </p:nvSpPr>
        <p:spPr>
          <a:xfrm>
            <a:off x="1600200" y="1638300"/>
            <a:ext cx="15849600" cy="4216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43000" indent="-1143000">
              <a:lnSpc>
                <a:spcPts val="8400"/>
              </a:lnSpc>
              <a:buAutoNum type="arabicPeriod"/>
            </a:pP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Reflectie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: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wie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,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waarom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en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naar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wie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?</a:t>
            </a:r>
          </a:p>
          <a:p>
            <a:pPr marL="1143000" indent="-1143000">
              <a:lnSpc>
                <a:spcPts val="8400"/>
              </a:lnSpc>
              <a:buAutoNum type="arabicPeriod"/>
            </a:pP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  <a:p>
            <a:pPr marL="1143000" indent="-1143000">
              <a:lnSpc>
                <a:spcPts val="8400"/>
              </a:lnSpc>
              <a:buAutoNum type="arabicPeriod"/>
            </a:pP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Maak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jouw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onderzoek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nieuwswaardig</a:t>
            </a: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  <a:p>
            <a:pPr marL="1143000" indent="-1143000">
              <a:lnSpc>
                <a:spcPts val="8400"/>
              </a:lnSpc>
              <a:buAutoNum type="arabicPeriod"/>
            </a:pP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521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65612F9-302B-95EC-A30E-DB679F872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340021"/>
              </p:ext>
            </p:extLst>
          </p:nvPr>
        </p:nvGraphicFramePr>
        <p:xfrm>
          <a:off x="0" y="13716"/>
          <a:ext cx="18288000" cy="102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0">
                  <a:extLst>
                    <a:ext uri="{9D8B030D-6E8A-4147-A177-3AD203B41FA5}">
                      <a16:colId xmlns:a16="http://schemas.microsoft.com/office/drawing/2014/main" val="1715982205"/>
                    </a:ext>
                  </a:extLst>
                </a:gridCol>
              </a:tblGrid>
              <a:tr h="2568321">
                <a:tc>
                  <a:txBody>
                    <a:bodyPr/>
                    <a:lstStyle/>
                    <a:p>
                      <a:pPr lvl="1"/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Waar gaat het over?</a:t>
                      </a:r>
                    </a:p>
                    <a:p>
                      <a:pPr lvl="1"/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…</a:t>
                      </a:r>
                    </a:p>
                  </a:txBody>
                  <a:tcPr>
                    <a:solidFill>
                      <a:srgbClr val="554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422580"/>
                  </a:ext>
                </a:extLst>
              </a:tr>
              <a:tr h="2568321">
                <a:tc>
                  <a:txBody>
                    <a:bodyPr/>
                    <a:lstStyle/>
                    <a:p>
                      <a:pPr lvl="1"/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Wat is het probleem?</a:t>
                      </a:r>
                    </a:p>
                    <a:p>
                      <a:pPr lvl="1"/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…</a:t>
                      </a:r>
                    </a:p>
                  </a:txBody>
                  <a:tcPr>
                    <a:solidFill>
                      <a:srgbClr val="554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7717533"/>
                  </a:ext>
                </a:extLst>
              </a:tr>
              <a:tr h="2568321">
                <a:tc>
                  <a:txBody>
                    <a:bodyPr/>
                    <a:lstStyle/>
                    <a:p>
                      <a:pPr lvl="1"/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Wat is de oplossing </a:t>
                      </a:r>
                      <a:r>
                        <a:rPr lang="nl-BE" sz="400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die ik </a:t>
                      </a:r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als </a:t>
                      </a:r>
                      <a:r>
                        <a:rPr lang="nl-BE" sz="400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onderzoeker bied?</a:t>
                      </a:r>
                      <a:endParaRPr lang="nl-BE" sz="4000" dirty="0">
                        <a:solidFill>
                          <a:schemeClr val="bg1"/>
                        </a:solidFill>
                        <a:latin typeface="Franklin Gothic Medium" panose="020B0603020102020204" pitchFamily="34" charset="0"/>
                      </a:endParaRPr>
                    </a:p>
                    <a:p>
                      <a:pPr lvl="1"/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…</a:t>
                      </a:r>
                    </a:p>
                  </a:txBody>
                  <a:tcPr>
                    <a:solidFill>
                      <a:srgbClr val="554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013338"/>
                  </a:ext>
                </a:extLst>
              </a:tr>
              <a:tr h="2568321">
                <a:tc>
                  <a:txBody>
                    <a:bodyPr/>
                    <a:lstStyle/>
                    <a:p>
                      <a:pPr lvl="1"/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Wat zijn de voordelen of meerwaarden als het probleem opgelost is?</a:t>
                      </a:r>
                    </a:p>
                    <a:p>
                      <a:pPr lvl="1"/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…</a:t>
                      </a:r>
                    </a:p>
                  </a:txBody>
                  <a:tcPr>
                    <a:solidFill>
                      <a:srgbClr val="554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22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46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0A468-EA33-A3FA-CFF6-D10140127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9BD366C-ADB0-7A2C-3489-E7FA9BDE3613}"/>
              </a:ext>
            </a:extLst>
          </p:cNvPr>
          <p:cNvSpPr txBox="1"/>
          <p:nvPr/>
        </p:nvSpPr>
        <p:spPr>
          <a:xfrm>
            <a:off x="0" y="-238452"/>
            <a:ext cx="18288000" cy="2685169"/>
          </a:xfrm>
          <a:prstGeom prst="rect">
            <a:avLst/>
          </a:prstGeom>
          <a:solidFill>
            <a:srgbClr val="554E7C"/>
          </a:solidFill>
        </p:spPr>
        <p:txBody>
          <a:bodyPr wrap="square" lIns="720000" tIns="720000" rIns="720000" bIns="720000" rtlCol="0" anchor="ctr">
            <a:spAutoFit/>
          </a:bodyPr>
          <a:lstStyle/>
          <a:p>
            <a:pPr algn="ctr"/>
            <a:r>
              <a:rPr lang="nl-BE" sz="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Hoe maak ik mijn onderzoek herkenbaar?</a:t>
            </a:r>
          </a:p>
          <a:p>
            <a:pPr algn="ctr"/>
            <a:r>
              <a:rPr lang="nl-BE" sz="3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Bv. via actualiteit, link met wereldproblemen, nabijheid, iets wat opvalt, metafoor…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A0A2350E-4449-7F31-B533-0987679C6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406021"/>
              </p:ext>
            </p:extLst>
          </p:nvPr>
        </p:nvGraphicFramePr>
        <p:xfrm>
          <a:off x="0" y="2215884"/>
          <a:ext cx="18288000" cy="807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0">
                  <a:extLst>
                    <a:ext uri="{9D8B030D-6E8A-4147-A177-3AD203B41FA5}">
                      <a16:colId xmlns:a16="http://schemas.microsoft.com/office/drawing/2014/main" val="1372164487"/>
                    </a:ext>
                  </a:extLst>
                </a:gridCol>
              </a:tblGrid>
              <a:tr h="8071116">
                <a:tc>
                  <a:txBody>
                    <a:bodyPr/>
                    <a:lstStyle/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(vul in)</a:t>
                      </a:r>
                    </a:p>
                  </a:txBody>
                  <a:tcPr marL="720000" marR="720000" marT="720000" marB="72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0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7627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0C0F9-3462-DCF3-6147-984C5B7D8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30BAF56-9E1C-BFDD-6BFF-126B83B774E9}"/>
              </a:ext>
            </a:extLst>
          </p:cNvPr>
          <p:cNvSpPr txBox="1"/>
          <p:nvPr/>
        </p:nvSpPr>
        <p:spPr>
          <a:xfrm>
            <a:off x="0" y="-7620"/>
            <a:ext cx="18288000" cy="2223504"/>
          </a:xfrm>
          <a:prstGeom prst="rect">
            <a:avLst/>
          </a:prstGeom>
          <a:solidFill>
            <a:srgbClr val="554E7C"/>
          </a:solidFill>
        </p:spPr>
        <p:txBody>
          <a:bodyPr wrap="square" lIns="720000" tIns="720000" rIns="720000" bIns="720000" rtlCol="0" anchor="ctr">
            <a:spAutoFit/>
          </a:bodyPr>
          <a:lstStyle/>
          <a:p>
            <a:pPr algn="ctr"/>
            <a:r>
              <a:rPr lang="nl-BE" sz="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Een (in)formele mail naar een journalist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B57EA5A-ABFB-A2BF-0B2C-85C2DA20518A}"/>
              </a:ext>
            </a:extLst>
          </p:cNvPr>
          <p:cNvGraphicFramePr>
            <a:graphicFrameLocks noGrp="1"/>
          </p:cNvGraphicFramePr>
          <p:nvPr/>
        </p:nvGraphicFramePr>
        <p:xfrm>
          <a:off x="0" y="2215884"/>
          <a:ext cx="18288000" cy="807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0">
                  <a:extLst>
                    <a:ext uri="{9D8B030D-6E8A-4147-A177-3AD203B41FA5}">
                      <a16:colId xmlns:a16="http://schemas.microsoft.com/office/drawing/2014/main" val="1372164487"/>
                    </a:ext>
                  </a:extLst>
                </a:gridCol>
              </a:tblGrid>
              <a:tr h="8071116">
                <a:tc>
                  <a:txBody>
                    <a:bodyPr/>
                    <a:lstStyle/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(vul in)</a:t>
                      </a:r>
                    </a:p>
                  </a:txBody>
                  <a:tcPr marL="720000" marR="720000" marT="720000" marB="72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0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6446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DCA2E-199C-6650-5980-978A51F34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A184993-E632-1BD8-54F5-84731823F453}"/>
              </a:ext>
            </a:extLst>
          </p:cNvPr>
          <p:cNvSpPr txBox="1"/>
          <p:nvPr/>
        </p:nvSpPr>
        <p:spPr>
          <a:xfrm>
            <a:off x="0" y="-7620"/>
            <a:ext cx="18288000" cy="2223504"/>
          </a:xfrm>
          <a:prstGeom prst="rect">
            <a:avLst/>
          </a:prstGeom>
          <a:solidFill>
            <a:srgbClr val="554E7C"/>
          </a:solidFill>
        </p:spPr>
        <p:txBody>
          <a:bodyPr wrap="square" lIns="720000" tIns="720000" rIns="720000" bIns="720000" rtlCol="0" anchor="ctr">
            <a:spAutoFit/>
          </a:bodyPr>
          <a:lstStyle/>
          <a:p>
            <a:pPr algn="ctr"/>
            <a:r>
              <a:rPr lang="nl-BE" sz="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Een poging tot persbericht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C7B5C971-D259-A465-7D26-090DFDCAE3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947289"/>
              </p:ext>
            </p:extLst>
          </p:nvPr>
        </p:nvGraphicFramePr>
        <p:xfrm>
          <a:off x="0" y="2215884"/>
          <a:ext cx="18288000" cy="807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0">
                  <a:extLst>
                    <a:ext uri="{9D8B030D-6E8A-4147-A177-3AD203B41FA5}">
                      <a16:colId xmlns:a16="http://schemas.microsoft.com/office/drawing/2014/main" val="1372164487"/>
                    </a:ext>
                  </a:extLst>
                </a:gridCol>
              </a:tblGrid>
              <a:tr h="8071116">
                <a:tc>
                  <a:txBody>
                    <a:bodyPr/>
                    <a:lstStyle/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KOP:</a:t>
                      </a:r>
                    </a:p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Ondertitel:</a:t>
                      </a:r>
                    </a:p>
                    <a:p>
                      <a:endParaRPr lang="nl-BE" sz="4000" b="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Eerste alinea:</a:t>
                      </a:r>
                    </a:p>
                    <a:p>
                      <a:endParaRPr lang="nl-BE" sz="4000" b="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Alinea 2: (in 1 zin)</a:t>
                      </a:r>
                    </a:p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Alinea 3: (in 1 zin)</a:t>
                      </a:r>
                    </a:p>
                    <a:p>
                      <a:endParaRPr lang="nl-BE" sz="4000" b="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Info &amp; contact</a:t>
                      </a:r>
                    </a:p>
                  </a:txBody>
                  <a:tcPr marL="720000" marR="720000" marT="720000" marB="72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01965"/>
                  </a:ext>
                </a:extLst>
              </a:tr>
            </a:tbl>
          </a:graphicData>
        </a:graphic>
      </p:graphicFrame>
      <p:sp>
        <p:nvSpPr>
          <p:cNvPr id="3" name="5-puntige ster 2">
            <a:extLst>
              <a:ext uri="{FF2B5EF4-FFF2-40B4-BE49-F238E27FC236}">
                <a16:creationId xmlns:a16="http://schemas.microsoft.com/office/drawing/2014/main" id="{77EAE07F-29DF-1016-5DAE-ED8A230DE324}"/>
              </a:ext>
            </a:extLst>
          </p:cNvPr>
          <p:cNvSpPr/>
          <p:nvPr/>
        </p:nvSpPr>
        <p:spPr>
          <a:xfrm>
            <a:off x="12725400" y="-362056"/>
            <a:ext cx="5791202" cy="5155880"/>
          </a:xfrm>
          <a:prstGeom prst="star5">
            <a:avLst/>
          </a:prstGeom>
          <a:solidFill>
            <a:srgbClr val="FFCB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5000" dirty="0">
                <a:solidFill>
                  <a:srgbClr val="554E7C"/>
                </a:solidFill>
                <a:latin typeface="Franklin Gothic Medium" panose="020B0603020102020204" pitchFamily="34" charset="0"/>
              </a:rPr>
              <a:t>Visuals</a:t>
            </a:r>
          </a:p>
        </p:txBody>
      </p:sp>
    </p:spTree>
    <p:extLst>
      <p:ext uri="{BB962C8B-B14F-4D97-AF65-F5344CB8AC3E}">
        <p14:creationId xmlns:p14="http://schemas.microsoft.com/office/powerpoint/2010/main" val="1992889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4E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7EDB66-7E99-6E0D-CDD0-BFFB40690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D50E322-3629-3235-BD94-7D90510C05AD}"/>
              </a:ext>
            </a:extLst>
          </p:cNvPr>
          <p:cNvSpPr txBox="1"/>
          <p:nvPr/>
        </p:nvSpPr>
        <p:spPr>
          <a:xfrm>
            <a:off x="1600200" y="1638300"/>
            <a:ext cx="15849600" cy="63709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43000" indent="-1143000">
              <a:lnSpc>
                <a:spcPts val="8400"/>
              </a:lnSpc>
              <a:buAutoNum type="arabicPeriod"/>
            </a:pP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Reflectie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: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wie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,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waarom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en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naar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wie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?</a:t>
            </a:r>
          </a:p>
          <a:p>
            <a:pPr marL="1143000" indent="-1143000">
              <a:lnSpc>
                <a:spcPts val="8400"/>
              </a:lnSpc>
              <a:buAutoNum type="arabicPeriod"/>
            </a:pP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  <a:p>
            <a:pPr marL="1143000" indent="-1143000">
              <a:lnSpc>
                <a:spcPts val="8400"/>
              </a:lnSpc>
              <a:buAutoNum type="arabicPeriod"/>
            </a:pP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Maak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jouw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onderzoek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nieuwswaardig</a:t>
            </a: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  <a:p>
            <a:pPr marL="1143000" indent="-1143000">
              <a:lnSpc>
                <a:spcPts val="8400"/>
              </a:lnSpc>
              <a:buAutoNum type="arabicPeriod"/>
            </a:pP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  <a:p>
            <a:pPr marL="1143000" indent="-1143000">
              <a:lnSpc>
                <a:spcPts val="8400"/>
              </a:lnSpc>
              <a:buAutoNum type="arabicPeriod"/>
            </a:pP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Bouw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relaties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op met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journalisten</a:t>
            </a: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  <a:p>
            <a:pPr marL="1143000" indent="-1143000">
              <a:lnSpc>
                <a:spcPts val="8400"/>
              </a:lnSpc>
              <a:buAutoNum type="arabicPeriod"/>
            </a:pP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962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75DF4-3CE0-7F41-8418-17F5F25D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823AA1AD-6B90-BD38-16E6-325A305F1D53}"/>
              </a:ext>
            </a:extLst>
          </p:cNvPr>
          <p:cNvSpPr txBox="1"/>
          <p:nvPr/>
        </p:nvSpPr>
        <p:spPr>
          <a:xfrm>
            <a:off x="0" y="-7620"/>
            <a:ext cx="18288000" cy="2223504"/>
          </a:xfrm>
          <a:prstGeom prst="rect">
            <a:avLst/>
          </a:prstGeom>
          <a:solidFill>
            <a:srgbClr val="554E7C"/>
          </a:solidFill>
        </p:spPr>
        <p:txBody>
          <a:bodyPr wrap="square" lIns="720000" tIns="720000" rIns="720000" bIns="720000" rtlCol="0" anchor="ctr">
            <a:spAutoFit/>
          </a:bodyPr>
          <a:lstStyle/>
          <a:p>
            <a:pPr algn="ctr"/>
            <a:r>
              <a:rPr lang="nl-BE" sz="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Persmedewerkers van mijn instelling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7155024E-02A4-D880-C84C-467F0D6FA3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375022"/>
              </p:ext>
            </p:extLst>
          </p:nvPr>
        </p:nvGraphicFramePr>
        <p:xfrm>
          <a:off x="0" y="2215884"/>
          <a:ext cx="18288000" cy="807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0">
                  <a:extLst>
                    <a:ext uri="{9D8B030D-6E8A-4147-A177-3AD203B41FA5}">
                      <a16:colId xmlns:a16="http://schemas.microsoft.com/office/drawing/2014/main" val="1372164487"/>
                    </a:ext>
                  </a:extLst>
                </a:gridCol>
              </a:tblGrid>
              <a:tr h="8071116">
                <a:tc>
                  <a:txBody>
                    <a:bodyPr/>
                    <a:lstStyle/>
                    <a:p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(vul in)</a:t>
                      </a:r>
                    </a:p>
                  </a:txBody>
                  <a:tcPr marL="720000" marR="720000" marT="720000" marB="72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0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339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93E95-BF84-C874-D377-4E67275DB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6F26C5F-ACF5-8B33-742C-10632114753D}"/>
              </a:ext>
            </a:extLst>
          </p:cNvPr>
          <p:cNvSpPr txBox="1"/>
          <p:nvPr/>
        </p:nvSpPr>
        <p:spPr>
          <a:xfrm>
            <a:off x="0" y="-7620"/>
            <a:ext cx="18288000" cy="2223504"/>
          </a:xfrm>
          <a:prstGeom prst="rect">
            <a:avLst/>
          </a:prstGeom>
          <a:solidFill>
            <a:srgbClr val="554E7C"/>
          </a:solidFill>
        </p:spPr>
        <p:txBody>
          <a:bodyPr wrap="square" lIns="720000" tIns="720000" rIns="720000" bIns="720000" rtlCol="0" anchor="ctr">
            <a:spAutoFit/>
          </a:bodyPr>
          <a:lstStyle/>
          <a:p>
            <a:pPr algn="ctr"/>
            <a:r>
              <a:rPr lang="nl-BE" sz="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Perslijst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0BCD0A3E-47DA-960A-6690-4DCA011815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113166"/>
              </p:ext>
            </p:extLst>
          </p:nvPr>
        </p:nvGraphicFramePr>
        <p:xfrm>
          <a:off x="0" y="2215884"/>
          <a:ext cx="18288000" cy="807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0">
                  <a:extLst>
                    <a:ext uri="{9D8B030D-6E8A-4147-A177-3AD203B41FA5}">
                      <a16:colId xmlns:a16="http://schemas.microsoft.com/office/drawing/2014/main" val="1372164487"/>
                    </a:ext>
                  </a:extLst>
                </a:gridCol>
              </a:tblGrid>
              <a:tr h="8071116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Journalist 1 – medium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Journalist 2 – medium</a:t>
                      </a:r>
                    </a:p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nl-BE" sz="4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…</a:t>
                      </a:r>
                    </a:p>
                  </a:txBody>
                  <a:tcPr marL="720000" marR="720000" marT="720000" marB="72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0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968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4E7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3DF3FB-D413-D908-D5D4-1A358F661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F30B913-F6D0-5BB3-46B0-563B6C128BDD}"/>
              </a:ext>
            </a:extLst>
          </p:cNvPr>
          <p:cNvSpPr txBox="1"/>
          <p:nvPr/>
        </p:nvSpPr>
        <p:spPr>
          <a:xfrm>
            <a:off x="1600200" y="1638300"/>
            <a:ext cx="15849600" cy="75405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43000" indent="-1143000">
              <a:lnSpc>
                <a:spcPts val="8400"/>
              </a:lnSpc>
              <a:buAutoNum type="arabicPeriod"/>
            </a:pP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Reflectie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: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wie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,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waarom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en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naar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wie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?</a:t>
            </a:r>
          </a:p>
          <a:p>
            <a:pPr marL="1143000" indent="-1143000">
              <a:lnSpc>
                <a:spcPts val="8400"/>
              </a:lnSpc>
              <a:buAutoNum type="arabicPeriod"/>
            </a:pP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  <a:p>
            <a:pPr marL="1143000" indent="-1143000">
              <a:lnSpc>
                <a:spcPts val="8400"/>
              </a:lnSpc>
              <a:buAutoNum type="arabicPeriod"/>
            </a:pP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Maak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jouw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onderzoek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nieuwswaardig</a:t>
            </a: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  <a:p>
            <a:pPr marL="1143000" indent="-1143000">
              <a:lnSpc>
                <a:spcPts val="8400"/>
              </a:lnSpc>
              <a:buAutoNum type="arabicPeriod"/>
            </a:pP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  <a:p>
            <a:pPr marL="1143000" indent="-1143000">
              <a:lnSpc>
                <a:spcPts val="8400"/>
              </a:lnSpc>
              <a:buAutoNum type="arabicPeriod"/>
            </a:pP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Bouw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relaties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op met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journalisten</a:t>
            </a: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  <a:p>
            <a:pPr marL="1143000" indent="-1143000">
              <a:lnSpc>
                <a:spcPts val="8400"/>
              </a:lnSpc>
              <a:buAutoNum type="arabicPeriod"/>
            </a:pPr>
            <a:endParaRPr lang="en-US" sz="6000" dirty="0">
              <a:solidFill>
                <a:srgbClr val="FFCA32"/>
              </a:solidFill>
              <a:latin typeface="Franklin Gothic Medium" panose="020B0603020102020204" pitchFamily="34" charset="0"/>
            </a:endParaRPr>
          </a:p>
          <a:p>
            <a:pPr marL="1143000" indent="-1143000">
              <a:lnSpc>
                <a:spcPts val="8400"/>
              </a:lnSpc>
              <a:buAutoNum type="arabicPeriod"/>
            </a:pP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Maak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een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6000" dirty="0" err="1">
                <a:solidFill>
                  <a:srgbClr val="FFCA32"/>
                </a:solidFill>
                <a:latin typeface="Franklin Gothic Medium" panose="020B0603020102020204" pitchFamily="34" charset="0"/>
              </a:rPr>
              <a:t>stappenplan</a:t>
            </a:r>
            <a:r>
              <a:rPr lang="en-US" sz="6000" dirty="0">
                <a:solidFill>
                  <a:srgbClr val="FFCA32"/>
                </a:solidFill>
                <a:latin typeface="Franklin Gothic Medium" panose="020B0603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8887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4">
            <a:extLst>
              <a:ext uri="{FF2B5EF4-FFF2-40B4-BE49-F238E27FC236}">
                <a16:creationId xmlns:a16="http://schemas.microsoft.com/office/drawing/2014/main" id="{2C78239B-7A33-6FD4-AB59-6C8AD596D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8288001" cy="1028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1654479726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3999077844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8717715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309883849"/>
                    </a:ext>
                  </a:extLst>
                </a:gridCol>
                <a:gridCol w="3581401">
                  <a:extLst>
                    <a:ext uri="{9D8B030D-6E8A-4147-A177-3AD203B41FA5}">
                      <a16:colId xmlns:a16="http://schemas.microsoft.com/office/drawing/2014/main" val="2216462941"/>
                    </a:ext>
                  </a:extLst>
                </a:gridCol>
              </a:tblGrid>
              <a:tr h="2057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000" dirty="0">
                          <a:solidFill>
                            <a:srgbClr val="554E7C"/>
                          </a:solidFill>
                          <a:latin typeface="Franklin Gothic Medium" panose="020B0603020102020204" pitchFamily="34" charset="0"/>
                        </a:rPr>
                        <a:t>Bepaal de timing</a:t>
                      </a:r>
                    </a:p>
                  </a:txBody>
                  <a:tcPr anchor="ctr">
                    <a:solidFill>
                      <a:srgbClr val="A8D8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Media 1</a:t>
                      </a:r>
                    </a:p>
                  </a:txBody>
                  <a:tcPr anchor="ctr">
                    <a:solidFill>
                      <a:srgbClr val="84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Media 2</a:t>
                      </a:r>
                    </a:p>
                  </a:txBody>
                  <a:tcPr anchor="ctr">
                    <a:solidFill>
                      <a:srgbClr val="84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Media 3</a:t>
                      </a:r>
                    </a:p>
                  </a:txBody>
                  <a:tcPr anchor="ctr">
                    <a:solidFill>
                      <a:srgbClr val="8475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Media 4</a:t>
                      </a:r>
                    </a:p>
                  </a:txBody>
                  <a:tcPr anchor="ctr">
                    <a:solidFill>
                      <a:srgbClr val="84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50922"/>
                  </a:ext>
                </a:extLst>
              </a:tr>
              <a:tr h="2057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Kwartaal 1</a:t>
                      </a:r>
                    </a:p>
                  </a:txBody>
                  <a:tcPr anchor="ctr">
                    <a:solidFill>
                      <a:srgbClr val="84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114462"/>
                  </a:ext>
                </a:extLst>
              </a:tr>
              <a:tr h="2057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Kwartaal 2</a:t>
                      </a:r>
                    </a:p>
                  </a:txBody>
                  <a:tcPr anchor="ctr">
                    <a:solidFill>
                      <a:srgbClr val="84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159504"/>
                  </a:ext>
                </a:extLst>
              </a:tr>
              <a:tr h="2057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Kwartaal 3</a:t>
                      </a:r>
                    </a:p>
                  </a:txBody>
                  <a:tcPr anchor="ctr">
                    <a:solidFill>
                      <a:srgbClr val="84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270545"/>
                  </a:ext>
                </a:extLst>
              </a:tr>
              <a:tr h="2057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4000" dirty="0">
                          <a:solidFill>
                            <a:schemeClr val="bg1"/>
                          </a:solidFill>
                          <a:latin typeface="Franklin Gothic Medium" panose="020B0603020102020204" pitchFamily="34" charset="0"/>
                        </a:rPr>
                        <a:t>Kwartaal 4</a:t>
                      </a:r>
                    </a:p>
                  </a:txBody>
                  <a:tcPr anchor="ctr">
                    <a:solidFill>
                      <a:srgbClr val="84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  <a:endParaRPr kumimoji="0" lang="nl-BE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effectLst/>
                        <a:uLnTx/>
                        <a:uFillTx/>
                        <a:latin typeface="Franklin Gothic Medium" panose="020B0603020102020204" pitchFamily="34" charset="0"/>
                        <a:ea typeface="+mn-ea"/>
                        <a:cs typeface="+mn-cs"/>
                      </a:endParaRP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Topic?</a:t>
                      </a:r>
                    </a:p>
                  </a:txBody>
                  <a:tcPr marL="180000" marR="90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263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550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4860231-073C-EA94-526D-DBD4581BF48E}"/>
              </a:ext>
            </a:extLst>
          </p:cNvPr>
          <p:cNvGraphicFramePr>
            <a:graphicFrameLocks noGrp="1"/>
          </p:cNvGraphicFramePr>
          <p:nvPr/>
        </p:nvGraphicFramePr>
        <p:xfrm>
          <a:off x="0" y="-85725"/>
          <a:ext cx="18288000" cy="1045845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4731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 dirty="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1-to-1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Online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conversation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 dirty="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Website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 dirty="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Leaflet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Brochure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Cards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Calendar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Press release Media coverage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Opinion article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Event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90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endParaRPr lang="en-US" sz="25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Meeting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Blog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 dirty="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Poster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Infographic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Cartoon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Drawing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Picture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Presentation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Webinar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Workshop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Video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Film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endParaRPr lang="en-US" sz="25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Citizen science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731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Mail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Letter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endParaRPr lang="en-US" sz="2500">
                        <a:solidFill>
                          <a:srgbClr val="FFFFFF"/>
                        </a:solidFill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Report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Summary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E-book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Checklist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Social media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Podcast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Museum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Exhibition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Installation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</a:pPr>
                      <a:endParaRPr lang="en-US" sz="25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Street art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90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Book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Newsletter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App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(Board) game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Virtual guided tour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2500" dirty="0">
                        <a:latin typeface="Franklin Gothic Medium" panose="020B0603020102020204" pitchFamily="34" charset="0"/>
                      </a:endParaRP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Performance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Theatre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Dance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Comedy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2500" dirty="0">
                          <a:solidFill>
                            <a:srgbClr val="FFFFFF"/>
                          </a:solidFill>
                          <a:latin typeface="Franklin Gothic Medium" panose="020B0603020102020204" pitchFamily="34" charset="0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A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4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A52AEAE5-5F48-FFD9-0929-9779393F8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771113"/>
              </p:ext>
            </p:extLst>
          </p:nvPr>
        </p:nvGraphicFramePr>
        <p:xfrm>
          <a:off x="0" y="2285059"/>
          <a:ext cx="18288000" cy="8001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0">
                  <a:extLst>
                    <a:ext uri="{9D8B030D-6E8A-4147-A177-3AD203B41FA5}">
                      <a16:colId xmlns:a16="http://schemas.microsoft.com/office/drawing/2014/main" val="1372164487"/>
                    </a:ext>
                  </a:extLst>
                </a:gridCol>
              </a:tblGrid>
              <a:tr h="1143134">
                <a:tc>
                  <a:txBody>
                    <a:bodyPr/>
                    <a:lstStyle/>
                    <a:p>
                      <a:pPr algn="l"/>
                      <a:r>
                        <a:rPr kumimoji="0" lang="nl-BE" sz="3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20000" marR="720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01965"/>
                  </a:ext>
                </a:extLst>
              </a:tr>
              <a:tr h="1143134">
                <a:tc>
                  <a:txBody>
                    <a:bodyPr/>
                    <a:lstStyle/>
                    <a:p>
                      <a:pPr algn="l"/>
                      <a:r>
                        <a:rPr kumimoji="0" lang="nl-BE" sz="3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20000" marR="720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735868"/>
                  </a:ext>
                </a:extLst>
              </a:tr>
              <a:tr h="1143134">
                <a:tc>
                  <a:txBody>
                    <a:bodyPr/>
                    <a:lstStyle/>
                    <a:p>
                      <a:pPr algn="l"/>
                      <a:r>
                        <a:rPr kumimoji="0" lang="nl-BE" sz="3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20000" marR="720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552471"/>
                  </a:ext>
                </a:extLst>
              </a:tr>
              <a:tr h="1143134">
                <a:tc>
                  <a:txBody>
                    <a:bodyPr/>
                    <a:lstStyle/>
                    <a:p>
                      <a:pPr algn="l"/>
                      <a:r>
                        <a:rPr lang="nl-BE" sz="3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</a:t>
                      </a:r>
                    </a:p>
                  </a:txBody>
                  <a:tcPr marL="720000" marR="720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710834"/>
                  </a:ext>
                </a:extLst>
              </a:tr>
              <a:tr h="1143134">
                <a:tc>
                  <a:txBody>
                    <a:bodyPr/>
                    <a:lstStyle/>
                    <a:p>
                      <a:pPr algn="l"/>
                      <a:r>
                        <a:rPr lang="nl-BE" sz="3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</a:t>
                      </a:r>
                    </a:p>
                  </a:txBody>
                  <a:tcPr marL="720000" marR="720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95566"/>
                  </a:ext>
                </a:extLst>
              </a:tr>
              <a:tr h="1143134">
                <a:tc>
                  <a:txBody>
                    <a:bodyPr/>
                    <a:lstStyle/>
                    <a:p>
                      <a:pPr algn="l"/>
                      <a:r>
                        <a:rPr lang="nl-BE" sz="3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</a:t>
                      </a:r>
                    </a:p>
                  </a:txBody>
                  <a:tcPr marL="720000" marR="720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272928"/>
                  </a:ext>
                </a:extLst>
              </a:tr>
              <a:tr h="1143134">
                <a:tc>
                  <a:txBody>
                    <a:bodyPr/>
                    <a:lstStyle/>
                    <a:p>
                      <a:pPr algn="l"/>
                      <a:r>
                        <a:rPr lang="nl-BE" sz="3000" b="0" dirty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</a:t>
                      </a:r>
                    </a:p>
                  </a:txBody>
                  <a:tcPr marL="720000" marR="720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04121"/>
                  </a:ext>
                </a:extLst>
              </a:tr>
            </a:tbl>
          </a:graphicData>
        </a:graphic>
      </p:graphicFrame>
      <p:sp>
        <p:nvSpPr>
          <p:cNvPr id="2" name="Tekstvak 1">
            <a:extLst>
              <a:ext uri="{FF2B5EF4-FFF2-40B4-BE49-F238E27FC236}">
                <a16:creationId xmlns:a16="http://schemas.microsoft.com/office/drawing/2014/main" id="{28B4B34D-A8AC-9AFA-2049-DB416673854D}"/>
              </a:ext>
            </a:extLst>
          </p:cNvPr>
          <p:cNvSpPr txBox="1"/>
          <p:nvPr/>
        </p:nvSpPr>
        <p:spPr>
          <a:xfrm>
            <a:off x="0" y="0"/>
            <a:ext cx="18288000" cy="2285059"/>
          </a:xfrm>
          <a:prstGeom prst="rect">
            <a:avLst/>
          </a:prstGeom>
          <a:solidFill>
            <a:srgbClr val="554E7C"/>
          </a:solidFill>
        </p:spPr>
        <p:txBody>
          <a:bodyPr wrap="square" lIns="720000" tIns="720000" rIns="720000" bIns="720000" rtlCol="0" anchor="ctr">
            <a:spAutoFit/>
          </a:bodyPr>
          <a:lstStyle/>
          <a:p>
            <a:r>
              <a:rPr lang="nl-BE" sz="5400" b="1" i="0" dirty="0">
                <a:solidFill>
                  <a:srgbClr val="FFFFFF"/>
                </a:solidFill>
                <a:effectLst/>
                <a:latin typeface="Franklin Gothic Medium" panose="020B0603020102020204" pitchFamily="34" charset="0"/>
              </a:rPr>
              <a:t>Mijn haalbare </a:t>
            </a:r>
            <a:r>
              <a:rPr lang="nl-BE" sz="5400" i="0" dirty="0">
                <a:solidFill>
                  <a:srgbClr val="FFFFFF"/>
                </a:solidFill>
                <a:effectLst/>
                <a:latin typeface="Franklin Gothic Medium" panose="020B0603020102020204" pitchFamily="34" charset="0"/>
              </a:rPr>
              <a:t>to do’s</a:t>
            </a:r>
            <a:endParaRPr lang="nl-BE" sz="5400" dirty="0">
              <a:solidFill>
                <a:srgbClr val="FFFFFF"/>
              </a:solidFill>
              <a:effectLst/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779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402</Words>
  <Application>Microsoft Macintosh PowerPoint</Application>
  <PresentationFormat>Aangepast</PresentationFormat>
  <Paragraphs>203</Paragraphs>
  <Slides>18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2" baseType="lpstr">
      <vt:lpstr>Arial</vt:lpstr>
      <vt:lpstr>Calibri</vt:lpstr>
      <vt:lpstr>Franklin Gothic Medium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O_intro_1</dc:title>
  <cp:lastModifiedBy>julie de smedt</cp:lastModifiedBy>
  <cp:revision>27</cp:revision>
  <dcterms:created xsi:type="dcterms:W3CDTF">2006-08-16T00:00:00Z</dcterms:created>
  <dcterms:modified xsi:type="dcterms:W3CDTF">2026-09-04T10:35:03Z</dcterms:modified>
  <dc:identifier>DAF_lwPqsXk</dc:identifier>
</cp:coreProperties>
</file>