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9" r:id="rId2"/>
    <p:sldId id="269" r:id="rId3"/>
    <p:sldId id="301" r:id="rId4"/>
    <p:sldId id="328" r:id="rId5"/>
    <p:sldId id="263" r:id="rId6"/>
    <p:sldId id="270" r:id="rId7"/>
    <p:sldId id="266" r:id="rId8"/>
    <p:sldId id="256" r:id="rId9"/>
    <p:sldId id="257" r:id="rId10"/>
    <p:sldId id="258" r:id="rId11"/>
    <p:sldId id="267" r:id="rId12"/>
    <p:sldId id="273" r:id="rId13"/>
    <p:sldId id="276" r:id="rId14"/>
    <p:sldId id="272" r:id="rId15"/>
    <p:sldId id="275" r:id="rId16"/>
    <p:sldId id="278" r:id="rId17"/>
    <p:sldId id="279" r:id="rId18"/>
    <p:sldId id="280" r:id="rId19"/>
    <p:sldId id="282" r:id="rId20"/>
    <p:sldId id="283" r:id="rId21"/>
    <p:sldId id="284" r:id="rId22"/>
    <p:sldId id="293" r:id="rId23"/>
    <p:sldId id="295" r:id="rId24"/>
    <p:sldId id="297" r:id="rId25"/>
    <p:sldId id="299" r:id="rId26"/>
    <p:sldId id="302" r:id="rId27"/>
    <p:sldId id="307" r:id="rId28"/>
    <p:sldId id="308" r:id="rId29"/>
    <p:sldId id="309" r:id="rId30"/>
    <p:sldId id="310" r:id="rId31"/>
    <p:sldId id="312" r:id="rId32"/>
    <p:sldId id="315" r:id="rId33"/>
    <p:sldId id="322" r:id="rId34"/>
    <p:sldId id="317" r:id="rId35"/>
    <p:sldId id="319" r:id="rId36"/>
    <p:sldId id="321" r:id="rId37"/>
    <p:sldId id="325" r:id="rId38"/>
    <p:sldId id="330" r:id="rId39"/>
    <p:sldId id="326" r:id="rId40"/>
    <p:sldId id="324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ranklin Gothic Medium" panose="020B060302010202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D8B5"/>
    <a:srgbClr val="554E7C"/>
    <a:srgbClr val="FFCA32"/>
    <a:srgbClr val="847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5" autoAdjust="0"/>
    <p:restoredTop sz="94602" autoAdjust="0"/>
  </p:normalViewPr>
  <p:slideViewPr>
    <p:cSldViewPr>
      <p:cViewPr varScale="1">
        <p:scale>
          <a:sx n="47" d="100"/>
          <a:sy n="47" d="100"/>
        </p:scale>
        <p:origin x="256" y="6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24.05.2024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9364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226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ulie-de-smedt-wetenschapscommunicator/" TargetMode="External"/><Relationship Id="rId2" Type="http://schemas.openxmlformats.org/officeDocument/2006/relationships/hyperlink" Target="mailto:julie.desmedt@wetenschapscommunicator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stagram.com/julie_wetenschapscommunicator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ulie-de-smedt-wetenschapscommunicator/" TargetMode="External"/><Relationship Id="rId2" Type="http://schemas.openxmlformats.org/officeDocument/2006/relationships/hyperlink" Target="mailto:julie.desmedt@wetenschapscommunicator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stagram.com/julie_wetenschapscommunicato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ulie-de-smedt-wetenschapscommunicator/" TargetMode="External"/><Relationship Id="rId2" Type="http://schemas.openxmlformats.org/officeDocument/2006/relationships/hyperlink" Target="mailto:julie.desmedt@wetenschapscommunicator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nstagram.com/julie_wetenschapscommunicator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CE6BF9-A55B-E6CC-B110-2B59EA00C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9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4E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943826"/>
              </p:ext>
            </p:extLst>
          </p:nvPr>
        </p:nvGraphicFramePr>
        <p:xfrm>
          <a:off x="0" y="0"/>
          <a:ext cx="18288000" cy="10287001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29005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Zeer leuk</a:t>
                      </a:r>
                      <a:endParaRPr lang="en-US" sz="400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b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Leuk</a:t>
                      </a:r>
                      <a:endParaRPr lang="en-US" sz="4000" b="1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b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Minder </a:t>
                      </a:r>
                      <a:r>
                        <a:rPr lang="en-US" sz="4000" b="1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leuk</a:t>
                      </a:r>
                      <a:endParaRPr lang="en-US" sz="4000" b="1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Niet </a:t>
                      </a:r>
                      <a:r>
                        <a:rPr lang="en-US" sz="4000" b="1" dirty="0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leuk</a:t>
                      </a:r>
                      <a:endParaRPr lang="en-US" sz="4000" b="1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499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Heel </a:t>
                      </a:r>
                      <a:r>
                        <a:rPr lang="en-US" sz="4000" dirty="0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goed</a:t>
                      </a:r>
                      <a:endParaRPr lang="en-US" sz="4000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8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8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B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B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9499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Goed</a:t>
                      </a:r>
                      <a:endParaRPr lang="en-US" sz="4000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8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8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B17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B1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9499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Matig</a:t>
                      </a:r>
                      <a:endParaRPr lang="en-US" sz="400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C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9499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Niet </a:t>
                      </a:r>
                      <a:r>
                        <a:rPr lang="en-US" sz="4000" dirty="0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goed</a:t>
                      </a:r>
                      <a:endParaRPr lang="en-US" sz="4000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C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7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4568585" y="3389134"/>
            <a:ext cx="5743649" cy="131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554E7C"/>
                </a:solidFill>
                <a:latin typeface="Franklin Gothic Medium" panose="020B0603020102020204" pitchFamily="34" charset="0"/>
              </a:rPr>
              <a:t>TALENTEN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68585" y="6510988"/>
            <a:ext cx="5743649" cy="274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54E7C"/>
                </a:solidFill>
                <a:latin typeface="Franklin Gothic Medium" panose="020B0603020102020204" pitchFamily="34" charset="0"/>
              </a:rPr>
              <a:t>GROEI-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554E7C"/>
                </a:solidFill>
                <a:latin typeface="Franklin Gothic Medium" panose="020B0603020102020204" pitchFamily="34" charset="0"/>
              </a:rPr>
              <a:t>POTENTIEEL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15651" y="6510988"/>
            <a:ext cx="5743649" cy="274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54E7C"/>
                </a:solidFill>
                <a:latin typeface="Franklin Gothic Medium" panose="020B0603020102020204" pitchFamily="34" charset="0"/>
              </a:rPr>
              <a:t>ENERGIE-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554E7C"/>
                </a:solidFill>
                <a:latin typeface="Franklin Gothic Medium" panose="020B0603020102020204" pitchFamily="34" charset="0"/>
              </a:rPr>
              <a:t>VRETERS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15651" y="2679522"/>
            <a:ext cx="5743649" cy="274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554E7C"/>
                </a:solidFill>
                <a:latin typeface="Franklin Gothic Medium" panose="020B0603020102020204" pitchFamily="34" charset="0"/>
              </a:rPr>
              <a:t>DOET ME NIKS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52AEAE5-5F48-FFD9-0929-9779393F8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075015"/>
              </p:ext>
            </p:extLst>
          </p:nvPr>
        </p:nvGraphicFramePr>
        <p:xfrm>
          <a:off x="0" y="2685169"/>
          <a:ext cx="18288000" cy="7601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7601831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EE85CB1F-C545-3842-30D9-170C1BE62AD8}"/>
              </a:ext>
            </a:extLst>
          </p:cNvPr>
          <p:cNvSpPr txBox="1"/>
          <p:nvPr/>
        </p:nvSpPr>
        <p:spPr>
          <a:xfrm>
            <a:off x="0" y="0"/>
            <a:ext cx="18288000" cy="2685169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pPr algn="ctr"/>
            <a:r>
              <a:rPr lang="nl-BE" sz="5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Talenten</a:t>
            </a:r>
          </a:p>
          <a:p>
            <a:pPr algn="ctr"/>
            <a:r>
              <a:rPr lang="nl-BE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Zet je deze vandaag al in in jouw werk/onderzoek? Kan je ze versterken? Hoe dan?</a:t>
            </a:r>
          </a:p>
        </p:txBody>
      </p:sp>
    </p:spTree>
    <p:extLst>
      <p:ext uri="{BB962C8B-B14F-4D97-AF65-F5344CB8AC3E}">
        <p14:creationId xmlns:p14="http://schemas.microsoft.com/office/powerpoint/2010/main" val="1515107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CC7A84C-C465-A23C-F209-CE2E787DEFAE}"/>
              </a:ext>
            </a:extLst>
          </p:cNvPr>
          <p:cNvSpPr txBox="1"/>
          <p:nvPr/>
        </p:nvSpPr>
        <p:spPr>
          <a:xfrm>
            <a:off x="0" y="0"/>
            <a:ext cx="18288000" cy="2685169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pPr algn="ctr"/>
            <a:r>
              <a:rPr lang="nl-BE" sz="5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Groeipotentieel</a:t>
            </a:r>
          </a:p>
          <a:p>
            <a:pPr algn="ctr"/>
            <a:r>
              <a:rPr lang="nl-BE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Welke eigenschappen wil je verder ontwikkelen? Kan dit binnen je functie als onderzoeker?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3827E28-FE58-5ADF-7C2A-0BB729886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38556"/>
              </p:ext>
            </p:extLst>
          </p:nvPr>
        </p:nvGraphicFramePr>
        <p:xfrm>
          <a:off x="0" y="2685168"/>
          <a:ext cx="18288000" cy="7601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7601831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336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CC7A84C-C465-A23C-F209-CE2E787DEFAE}"/>
              </a:ext>
            </a:extLst>
          </p:cNvPr>
          <p:cNvSpPr txBox="1"/>
          <p:nvPr/>
        </p:nvSpPr>
        <p:spPr>
          <a:xfrm>
            <a:off x="0" y="0"/>
            <a:ext cx="18288000" cy="3146834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pPr algn="ctr"/>
            <a:r>
              <a:rPr lang="nl-BE" sz="5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Energievreters</a:t>
            </a:r>
          </a:p>
          <a:p>
            <a:pPr algn="ctr"/>
            <a:r>
              <a:rPr lang="nl-BE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 welke mate moet je deze energievreters ook als onderzoeker inzetten? </a:t>
            </a:r>
          </a:p>
          <a:p>
            <a:pPr algn="ctr"/>
            <a:r>
              <a:rPr lang="nl-BE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Wat is de impact op jouw werk als je ze inzet?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BFDDD38A-CD1D-B1B6-EDA0-EF4D687C8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230671"/>
              </p:ext>
            </p:extLst>
          </p:nvPr>
        </p:nvGraphicFramePr>
        <p:xfrm>
          <a:off x="0" y="3146834"/>
          <a:ext cx="18288000" cy="7140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714016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649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0"/>
            <a:ext cx="18288000" cy="3146834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pPr algn="ctr"/>
            <a:r>
              <a:rPr lang="nl-BE" sz="5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Doet me niks</a:t>
            </a:r>
          </a:p>
          <a:p>
            <a:pPr algn="ctr"/>
            <a:r>
              <a:rPr lang="nl-BE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Als je deze eigenschappen inzet, wat is de impact hiervan op jou? </a:t>
            </a:r>
          </a:p>
          <a:p>
            <a:pPr algn="ctr"/>
            <a:r>
              <a:rPr lang="nl-BE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Kan je dit eventueel minder/niet meer moeten doen?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C3F0BA97-8BB6-E72F-1C55-8408C068E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403602"/>
              </p:ext>
            </p:extLst>
          </p:nvPr>
        </p:nvGraphicFramePr>
        <p:xfrm>
          <a:off x="0" y="3146834"/>
          <a:ext cx="18288000" cy="7140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714016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50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64C7CF3-AEE3-0AE9-4132-3DCADBC71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92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0"/>
            <a:ext cx="18288000" cy="2992945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 i="0">
                <a:solidFill>
                  <a:srgbClr val="FFCA32"/>
                </a:solidFill>
                <a:effectLst/>
                <a:latin typeface="Franklin Gothic Medium" panose="020B0603020102020204" pitchFamily="34" charset="0"/>
              </a:rPr>
              <a:t>WAT ALS </a:t>
            </a:r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jouw inzichten en output uit onderzoek zouden gebruikt en/of geïmplementeerd worden in de maatschappij?</a:t>
            </a:r>
            <a:endParaRPr lang="nl-BE" sz="50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7AEC5C83-667E-7614-8525-B1D6BE568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995113"/>
              </p:ext>
            </p:extLst>
          </p:nvPr>
        </p:nvGraphicFramePr>
        <p:xfrm>
          <a:off x="0" y="2992946"/>
          <a:ext cx="18288000" cy="7294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7294054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31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52AEAE5-5F48-FFD9-0929-9779393F8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544127"/>
              </p:ext>
            </p:extLst>
          </p:nvPr>
        </p:nvGraphicFramePr>
        <p:xfrm>
          <a:off x="0" y="2292679"/>
          <a:ext cx="18257520" cy="7994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5752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7994321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nl-BE" sz="4000" b="0" i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Ik droom van…</a:t>
                      </a: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endParaRPr lang="nl-BE" sz="4000" b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nl-BE" sz="4000" b="0" i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Ik streef naar…</a:t>
                      </a:r>
                      <a:endParaRPr lang="nl-BE" sz="4000" b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endParaRPr lang="nl-BE" sz="4000" b="0" i="0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nl-BE" sz="4000" b="0" i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Met mijn onderzoek wil ik…</a:t>
                      </a:r>
                      <a:endParaRPr lang="nl-BE" sz="4000" b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endParaRPr lang="nl-BE" sz="4000" b="0" i="0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nl-BE" sz="4000" b="0" i="0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Mijn ambitie is om…</a:t>
                      </a:r>
                      <a:endParaRPr lang="nl-BE" sz="4000" b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-30480" y="7620"/>
            <a:ext cx="18288000" cy="2285059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Denk aan de impact van jouw onderzoek en </a:t>
            </a:r>
            <a:r>
              <a:rPr lang="nl-BE" sz="5000" b="1" i="0">
                <a:solidFill>
                  <a:srgbClr val="FFCA32"/>
                </a:solidFill>
                <a:effectLst/>
                <a:latin typeface="Franklin Gothic Medium" panose="020B0603020102020204" pitchFamily="34" charset="0"/>
              </a:rPr>
              <a:t>VUL AAN</a:t>
            </a:r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:</a:t>
            </a:r>
            <a:endParaRPr lang="nl-BE" sz="50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99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52AEAE5-5F48-FFD9-0929-9779393F8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980402"/>
              </p:ext>
            </p:extLst>
          </p:nvPr>
        </p:nvGraphicFramePr>
        <p:xfrm>
          <a:off x="0" y="2991856"/>
          <a:ext cx="18288000" cy="729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7295144">
                <a:tc>
                  <a:txBody>
                    <a:bodyPr/>
                    <a:lstStyle/>
                    <a:p>
                      <a:endParaRPr lang="nl-BE" sz="4000" b="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-1089"/>
            <a:ext cx="18288000" cy="2992945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Maak een </a:t>
            </a:r>
            <a:r>
              <a:rPr lang="nl-BE" sz="5000" b="1" i="0">
                <a:solidFill>
                  <a:srgbClr val="FFCA32"/>
                </a:solidFill>
                <a:effectLst/>
                <a:latin typeface="Franklin Gothic Medium" panose="020B0603020102020204" pitchFamily="34" charset="0"/>
              </a:rPr>
              <a:t>TEKENING</a:t>
            </a:r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 van jouw ideale wereld. </a:t>
            </a:r>
            <a:endParaRPr lang="nl-BE" sz="50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  <a:p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Hoe ziet die eruit?</a:t>
            </a:r>
            <a:endParaRPr lang="nl-BE" sz="50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7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-25037"/>
            <a:ext cx="18288000" cy="2992945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Giet jouw </a:t>
            </a:r>
            <a:r>
              <a:rPr lang="nl-BE" sz="5000" b="1" i="0">
                <a:solidFill>
                  <a:srgbClr val="FFCA32"/>
                </a:solidFill>
                <a:effectLst/>
                <a:latin typeface="Franklin Gothic Medium" panose="020B0603020102020204" pitchFamily="34" charset="0"/>
              </a:rPr>
              <a:t>WAAROM</a:t>
            </a:r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 in één zin op basis van jouw input uit vorige slides.</a:t>
            </a:r>
            <a:endParaRPr lang="nl-BE" sz="50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FB8AE2A3-FC8A-BA41-1147-7246F22E5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586049"/>
              </p:ext>
            </p:extLst>
          </p:nvPr>
        </p:nvGraphicFramePr>
        <p:xfrm>
          <a:off x="0" y="2967908"/>
          <a:ext cx="18288000" cy="7319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7319092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15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A2836EA-72E6-E7A6-4D68-E468A1FDE1B7}"/>
              </a:ext>
            </a:extLst>
          </p:cNvPr>
          <p:cNvSpPr txBox="1"/>
          <p:nvPr/>
        </p:nvSpPr>
        <p:spPr>
          <a:xfrm>
            <a:off x="0" y="-7620"/>
            <a:ext cx="18288000" cy="2223504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pPr algn="ctr"/>
            <a:r>
              <a:rPr lang="nl-BE" sz="5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Dit project heb ik voor ogen: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6A271F9-AEAA-7E2A-F6A3-137A3F8E7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979832"/>
              </p:ext>
            </p:extLst>
          </p:nvPr>
        </p:nvGraphicFramePr>
        <p:xfrm>
          <a:off x="0" y="2215884"/>
          <a:ext cx="18288000" cy="807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807111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644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027A2D-C1A1-119F-9CD8-9FD0C4CAF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06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5C721F-D99D-6F0E-B4E5-31895FD65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86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-5443"/>
            <a:ext cx="18288000" cy="2992945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Kies 1 tot 3 groepen die écht relevant zijn voor jouw onderzoek.</a:t>
            </a:r>
            <a:endParaRPr lang="nl-BE" sz="50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7596F698-022F-F253-1D1E-2BE453E15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6687"/>
              </p:ext>
            </p:extLst>
          </p:nvPr>
        </p:nvGraphicFramePr>
        <p:xfrm>
          <a:off x="0" y="2987502"/>
          <a:ext cx="18288000" cy="729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654479726"/>
                    </a:ext>
                  </a:extLst>
                </a:gridCol>
              </a:tblGrid>
              <a:tr h="243316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1. </a:t>
                      </a: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14462"/>
                  </a:ext>
                </a:extLst>
              </a:tr>
              <a:tr h="243316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2. </a:t>
                      </a: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837549"/>
                  </a:ext>
                </a:extLst>
              </a:tr>
              <a:tr h="243316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3. </a:t>
                      </a: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421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68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-38100"/>
            <a:ext cx="18288000" cy="3700831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Leer jouw stakeholders kennen.</a:t>
            </a:r>
            <a:endParaRPr lang="nl-BE" sz="50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  <a:p>
            <a:r>
              <a:rPr lang="nl-BE" sz="3000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Wat weten ze al over het issue? </a:t>
            </a:r>
            <a:endParaRPr lang="nl-BE" sz="3000">
              <a:latin typeface="Franklin Gothic Medium" panose="020B0603020102020204" pitchFamily="34" charset="0"/>
            </a:endParaRPr>
          </a:p>
          <a:p>
            <a:r>
              <a:rPr lang="nl-BE" sz="3000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Welk zijn hun overtuigingen/gevoelens/frames/drempels bij het issue?</a:t>
            </a:r>
            <a:endParaRPr lang="nl-BE" sz="3000">
              <a:latin typeface="Franklin Gothic Medium" panose="020B0603020102020204" pitchFamily="34" charset="0"/>
            </a:endParaRPr>
          </a:p>
          <a:p>
            <a:r>
              <a:rPr lang="nl-BE" sz="3000" dirty="0">
                <a:solidFill>
                  <a:srgbClr val="FFCA32"/>
                </a:solidFill>
                <a:latin typeface="Franklin Gothic Medium" panose="020B0603020102020204" pitchFamily="34" charset="0"/>
              </a:rPr>
              <a:t>(copy-paste deze slide voor elke groep)</a:t>
            </a:r>
            <a:endParaRPr lang="nl-BE" sz="3000">
              <a:solidFill>
                <a:srgbClr val="FFCA32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156DB344-39B6-E4D4-60BC-587F294FC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003218"/>
              </p:ext>
            </p:extLst>
          </p:nvPr>
        </p:nvGraphicFramePr>
        <p:xfrm>
          <a:off x="15240" y="3662731"/>
          <a:ext cx="18272760" cy="6624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2760">
                  <a:extLst>
                    <a:ext uri="{9D8B030D-6E8A-4147-A177-3AD203B41FA5}">
                      <a16:colId xmlns:a16="http://schemas.microsoft.com/office/drawing/2014/main" val="1654479726"/>
                    </a:ext>
                  </a:extLst>
                </a:gridCol>
              </a:tblGrid>
              <a:tr h="11952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1 = (vul in) 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0922"/>
                  </a:ext>
                </a:extLst>
              </a:tr>
              <a:tr h="5428996"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14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3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0"/>
            <a:ext cx="18288000" cy="2777502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Wat moet elke groep weten, vinden en/of doen?</a:t>
            </a:r>
          </a:p>
          <a:p>
            <a:r>
              <a:rPr lang="nl-BE" sz="3000" dirty="0">
                <a:solidFill>
                  <a:srgbClr val="FFCA32"/>
                </a:solidFill>
                <a:latin typeface="Franklin Gothic Medium" panose="020B0603020102020204" pitchFamily="34" charset="0"/>
              </a:rPr>
              <a:t>(copy-paste deze slide als je meer ruimte nodig hebt)</a:t>
            </a:r>
            <a:endParaRPr lang="nl-BE" sz="3000">
              <a:solidFill>
                <a:srgbClr val="FFCA32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2C78239B-7A33-6FD4-AB59-6C8AD596D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171469"/>
              </p:ext>
            </p:extLst>
          </p:nvPr>
        </p:nvGraphicFramePr>
        <p:xfrm>
          <a:off x="0" y="2777502"/>
          <a:ext cx="18288000" cy="750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654479726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99907784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403191923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4088995821"/>
                    </a:ext>
                  </a:extLst>
                </a:gridCol>
              </a:tblGrid>
              <a:tr h="18773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4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Weten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Vinden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Doen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0922"/>
                  </a:ext>
                </a:extLst>
              </a:tr>
              <a:tr h="18773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1 (vul in)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14462"/>
                  </a:ext>
                </a:extLst>
              </a:tr>
              <a:tr h="18773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2 (vul in)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59504"/>
                  </a:ext>
                </a:extLst>
              </a:tr>
              <a:tr h="18773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3 (vul in)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70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927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52AEAE5-5F48-FFD9-0929-9779393F8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638116"/>
              </p:ext>
            </p:extLst>
          </p:nvPr>
        </p:nvGraphicFramePr>
        <p:xfrm>
          <a:off x="0" y="2185404"/>
          <a:ext cx="18288000" cy="8101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8101595"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Maak een contactenlijst aan.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Pas deze geregeld aan.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Contacteer deze mensen/organisaties. Doel = warm netwerk.</a:t>
                      </a:r>
                    </a:p>
                    <a:p>
                      <a:endParaRPr lang="nl-BE" sz="4000" b="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0CEFC76A-35B6-EF04-0245-EE2B31DA2D83}"/>
              </a:ext>
            </a:extLst>
          </p:cNvPr>
          <p:cNvSpPr txBox="1"/>
          <p:nvPr/>
        </p:nvSpPr>
        <p:spPr>
          <a:xfrm>
            <a:off x="0" y="-38100"/>
            <a:ext cx="18288000" cy="2223504"/>
          </a:xfrm>
          <a:prstGeom prst="rect">
            <a:avLst/>
          </a:prstGeom>
          <a:solidFill>
            <a:srgbClr val="A8D8B5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 i="0">
                <a:solidFill>
                  <a:srgbClr val="554E7C"/>
                </a:solidFill>
                <a:effectLst/>
                <a:latin typeface="Franklin Gothic Medium" panose="020B0603020102020204" pitchFamily="34" charset="0"/>
              </a:rPr>
              <a:t>To do</a:t>
            </a:r>
            <a:endParaRPr lang="nl-BE" sz="5000">
              <a:solidFill>
                <a:srgbClr val="554E7C"/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1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E1597BB-1238-C79D-F005-1D612A7E8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23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0"/>
            <a:ext cx="18288000" cy="2285059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4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PROBLEEM</a:t>
            </a:r>
            <a:endParaRPr lang="nl-BE" sz="54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7C83DB1A-2483-1B18-D8D3-FE49E39B6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165983"/>
              </p:ext>
            </p:extLst>
          </p:nvPr>
        </p:nvGraphicFramePr>
        <p:xfrm>
          <a:off x="0" y="2215884"/>
          <a:ext cx="18288000" cy="807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807111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31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0"/>
            <a:ext cx="18288000" cy="2285059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4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OPLOSSING</a:t>
            </a:r>
            <a:endParaRPr lang="nl-BE" sz="54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D94E8482-A860-0390-CCA6-9F80EA27B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165983"/>
              </p:ext>
            </p:extLst>
          </p:nvPr>
        </p:nvGraphicFramePr>
        <p:xfrm>
          <a:off x="0" y="2215884"/>
          <a:ext cx="18288000" cy="807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807111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8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0"/>
            <a:ext cx="18288000" cy="2285059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4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VOORDELEN</a:t>
            </a:r>
            <a:endParaRPr lang="nl-BE" sz="54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ADE4642A-9AEF-DA81-27E4-76A84E13F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165983"/>
              </p:ext>
            </p:extLst>
          </p:nvPr>
        </p:nvGraphicFramePr>
        <p:xfrm>
          <a:off x="0" y="2215884"/>
          <a:ext cx="18288000" cy="807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8071116">
                <a:tc>
                  <a:txBody>
                    <a:bodyPr/>
                    <a:lstStyle/>
                    <a:p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(vul in)</a:t>
                      </a:r>
                    </a:p>
                  </a:txBody>
                  <a:tcPr marL="720000" marR="720000" marT="720000" marB="72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67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52AEAE5-5F48-FFD9-0929-9779393F8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722578"/>
              </p:ext>
            </p:extLst>
          </p:nvPr>
        </p:nvGraphicFramePr>
        <p:xfrm>
          <a:off x="0" y="2185404"/>
          <a:ext cx="18288000" cy="8101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8101596"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Gebruik dit communicatieplan.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Dit is JOUW document. Dus delete, vul aan, pas aan, copy-paste erop los! Zoals het werkt voor jou.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Maak tijd vrij in jouw agenda &amp; wijk er niet van af.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Als iets niet duidelijk is: laat mij weten via </a:t>
                      </a:r>
                      <a:r>
                        <a:rPr lang="nl-BE" sz="4000" b="0" dirty="0">
                          <a:solidFill>
                            <a:srgbClr val="8475B5"/>
                          </a:solidFill>
                          <a:latin typeface="Franklin Gothic Medium" panose="020B06030201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mail</a:t>
                      </a:r>
                      <a:r>
                        <a:rPr lang="nl-BE" sz="4000" b="0" dirty="0">
                          <a:solidFill>
                            <a:srgbClr val="8475B5"/>
                          </a:solidFill>
                          <a:latin typeface="Franklin Gothic Medium" panose="020B0603020102020204" pitchFamily="34" charset="0"/>
                        </a:rPr>
                        <a:t>, </a:t>
                      </a:r>
                      <a:r>
                        <a:rPr lang="nl-BE" sz="4000" b="0" dirty="0">
                          <a:solidFill>
                            <a:srgbClr val="8475B5"/>
                          </a:solidFill>
                          <a:latin typeface="Franklin Gothic Medium" panose="020B06030201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LinkedIn</a:t>
                      </a:r>
                      <a:r>
                        <a:rPr lang="nl-BE" sz="4000" b="0" dirty="0">
                          <a:solidFill>
                            <a:srgbClr val="8475B5"/>
                          </a:solidFill>
                          <a:latin typeface="Franklin Gothic Medium" panose="020B0603020102020204" pitchFamily="34" charset="0"/>
                        </a:rPr>
                        <a:t>, </a:t>
                      </a:r>
                      <a:r>
                        <a:rPr lang="nl-BE" sz="4000" b="0" dirty="0">
                          <a:solidFill>
                            <a:srgbClr val="8475B5"/>
                          </a:solidFill>
                          <a:latin typeface="Franklin Gothic Medium" panose="020B06030201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Instagram</a:t>
                      </a:r>
                      <a:r>
                        <a:rPr lang="nl-BE" sz="4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.</a:t>
                      </a: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-38100"/>
            <a:ext cx="18288000" cy="2223504"/>
          </a:xfrm>
          <a:prstGeom prst="rect">
            <a:avLst/>
          </a:prstGeom>
          <a:solidFill>
            <a:srgbClr val="A8D8B5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 i="0">
                <a:solidFill>
                  <a:srgbClr val="554E7C"/>
                </a:solidFill>
                <a:effectLst/>
                <a:latin typeface="Franklin Gothic Medium" panose="020B0603020102020204" pitchFamily="34" charset="0"/>
              </a:rPr>
              <a:t>To do</a:t>
            </a:r>
            <a:endParaRPr lang="nl-BE" sz="5000">
              <a:solidFill>
                <a:srgbClr val="554E7C"/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2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D097C8-8072-6084-8433-E3AE08716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46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52AEAE5-5F48-FFD9-0929-9779393F8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685384"/>
              </p:ext>
            </p:extLst>
          </p:nvPr>
        </p:nvGraphicFramePr>
        <p:xfrm>
          <a:off x="0" y="2323159"/>
          <a:ext cx="18288000" cy="92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Het verhaal achter een onverwacht resultaat of onderzoeksmethode? Iets dat opvalt?</a:t>
                      </a:r>
                    </a:p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Wat is het grootste obstakel in mijn onderzoek?</a:t>
                      </a:r>
                    </a:p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735868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Wanneer heb ik sterke emoties gevoeld in het kader van mijn onderzoek? Verdriet, frustratie, hoop, boosheid, geluk,…</a:t>
                      </a:r>
                    </a:p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552471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Wat is mijn grootste succes of falen geweest tot hiertoe in mijn onderzoek?</a:t>
                      </a:r>
                    </a:p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…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710834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Verhaal uit de actualiteit?</a:t>
                      </a:r>
                    </a:p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…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95566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Wat is mijn droom?</a:t>
                      </a:r>
                    </a:p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…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272928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Welk verhaal kan ik vertellen vanuit het perspectief van mijn onderzoekssubject?</a:t>
                      </a:r>
                    </a:p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…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204121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0"/>
            <a:ext cx="18288000" cy="2285059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4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VERHALEN</a:t>
            </a:r>
            <a:endParaRPr lang="nl-BE" sz="54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05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C053E0-05B3-D4A3-9D7F-D2B6E341F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08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4E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3695700"/>
            <a:ext cx="14820900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 algn="just">
              <a:lnSpc>
                <a:spcPts val="3499"/>
              </a:lnSpc>
            </a:pPr>
            <a:r>
              <a:rPr lang="en-US" sz="5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Wat betreft de volgende slides: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endParaRPr lang="en-US" sz="2499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  <a:p>
            <a:pPr marL="269874" lvl="1" algn="just">
              <a:lnSpc>
                <a:spcPts val="3499"/>
              </a:lnSpc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Maak er, nog meer dan ooit in dit document, jouw eigen ding van.</a:t>
            </a:r>
          </a:p>
          <a:p>
            <a:pPr marL="269874" lvl="1" algn="just">
              <a:lnSpc>
                <a:spcPts val="3499"/>
              </a:lnSpc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Je hebt waarschijnlijk veel meer ruimte nodig om te typen. </a:t>
            </a:r>
          </a:p>
          <a:p>
            <a:pPr marL="269874" lvl="1" algn="just">
              <a:lnSpc>
                <a:spcPts val="3499"/>
              </a:lnSpc>
            </a:pPr>
            <a:r>
              <a:rPr lang="en-US" sz="3000" dirty="0">
                <a:solidFill>
                  <a:srgbClr val="FFCA32"/>
                </a:solidFill>
                <a:latin typeface="Franklin Gothic Medium" panose="020B0603020102020204" pitchFamily="34" charset="0"/>
              </a:rPr>
              <a:t>Copy-paste er maar op los!</a:t>
            </a:r>
          </a:p>
          <a:p>
            <a:pPr marL="269874" lvl="1" algn="just">
              <a:lnSpc>
                <a:spcPts val="3499"/>
              </a:lnSpc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Misschien maak je liever een andere soort matrix: all fine. </a:t>
            </a:r>
          </a:p>
          <a:p>
            <a:pPr marL="269874" lvl="1" algn="just">
              <a:lnSpc>
                <a:spcPts val="3499"/>
              </a:lnSpc>
            </a:pPr>
            <a:endParaRPr lang="en-US" sz="3000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  <a:p>
            <a:pPr marL="269874" lvl="1" algn="just">
              <a:lnSpc>
                <a:spcPts val="3499"/>
              </a:lnSpc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Als je maar een plan maakt </a:t>
            </a: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  <a:sym typeface="Wingdings" pitchFamily="2" charset="2"/>
              </a:rPr>
              <a:t>.</a:t>
            </a:r>
            <a:endParaRPr lang="en-US" sz="3000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74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-107722"/>
            <a:ext cx="18288000" cy="2992945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000" b="1">
                <a:solidFill>
                  <a:srgbClr val="FFFFFF"/>
                </a:solidFill>
                <a:latin typeface="Franklin Gothic Medium" panose="020B0603020102020204" pitchFamily="34" charset="0"/>
              </a:rPr>
              <a:t>W</a:t>
            </a:r>
            <a:r>
              <a:rPr lang="nl-BE" sz="50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elke communicatiemiddelen zijn het meest geschikt voor elke groep van stakeholders?</a:t>
            </a:r>
            <a:r>
              <a:rPr lang="nl-BE" sz="300" dirty="0">
                <a:solidFill>
                  <a:srgbClr val="FFCA32"/>
                </a:solidFill>
                <a:latin typeface="Franklin Gothic Medium" panose="020B0603020102020204" pitchFamily="34" charset="0"/>
              </a:rPr>
              <a:t>)</a:t>
            </a:r>
            <a:endParaRPr lang="nl-BE" sz="300">
              <a:solidFill>
                <a:srgbClr val="FFCA32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2C78239B-7A33-6FD4-AB59-6C8AD596D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612672"/>
              </p:ext>
            </p:extLst>
          </p:nvPr>
        </p:nvGraphicFramePr>
        <p:xfrm>
          <a:off x="0" y="2885222"/>
          <a:ext cx="18288000" cy="7401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654479726"/>
                    </a:ext>
                  </a:extLst>
                </a:gridCol>
                <a:gridCol w="13716000">
                  <a:extLst>
                    <a:ext uri="{9D8B030D-6E8A-4147-A177-3AD203B41FA5}">
                      <a16:colId xmlns:a16="http://schemas.microsoft.com/office/drawing/2014/main" val="3999077844"/>
                    </a:ext>
                  </a:extLst>
                </a:gridCol>
              </a:tblGrid>
              <a:tr h="18504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4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Geschikte communicatiemiddelen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0922"/>
                  </a:ext>
                </a:extLst>
              </a:tr>
              <a:tr h="18504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1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36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14462"/>
                  </a:ext>
                </a:extLst>
              </a:tr>
              <a:tr h="18504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2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36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59504"/>
                  </a:ext>
                </a:extLst>
              </a:tr>
              <a:tr h="18504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3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36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70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356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2C78239B-7A33-6FD4-AB59-6C8AD596D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665824"/>
              </p:ext>
            </p:extLst>
          </p:nvPr>
        </p:nvGraphicFramePr>
        <p:xfrm>
          <a:off x="0" y="0"/>
          <a:ext cx="18288001" cy="1028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1654479726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99907784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8717715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309883849"/>
                    </a:ext>
                  </a:extLst>
                </a:gridCol>
                <a:gridCol w="3581401">
                  <a:extLst>
                    <a:ext uri="{9D8B030D-6E8A-4147-A177-3AD203B41FA5}">
                      <a16:colId xmlns:a16="http://schemas.microsoft.com/office/drawing/2014/main" val="2216462941"/>
                    </a:ext>
                  </a:extLst>
                </a:gridCol>
              </a:tblGrid>
              <a:tr h="2571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>
                          <a:solidFill>
                            <a:srgbClr val="554E7C"/>
                          </a:solidFill>
                          <a:latin typeface="Franklin Gothic Medium" panose="020B0603020102020204" pitchFamily="34" charset="0"/>
                        </a:rPr>
                        <a:t>Maak een keuze van communicatiemiddelen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>
                          <a:solidFill>
                            <a:srgbClr val="554E7C"/>
                          </a:solidFill>
                          <a:latin typeface="Franklin Gothic Medium" panose="020B0603020102020204" pitchFamily="34" charset="0"/>
                        </a:rPr>
                        <a:t>die je zult inzetten</a:t>
                      </a:r>
                    </a:p>
                  </a:txBody>
                  <a:tcPr anchor="ctr">
                    <a:solidFill>
                      <a:srgbClr val="A8D8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Middel 1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Middel 2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Middel 3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Middel 4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0922"/>
                  </a:ext>
                </a:extLst>
              </a:tr>
              <a:tr h="2571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1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14462"/>
                  </a:ext>
                </a:extLst>
              </a:tr>
              <a:tr h="2571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2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59504"/>
                  </a:ext>
                </a:extLst>
              </a:tr>
              <a:tr h="2571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Groep 3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70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949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2C78239B-7A33-6FD4-AB59-6C8AD596D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545173"/>
              </p:ext>
            </p:extLst>
          </p:nvPr>
        </p:nvGraphicFramePr>
        <p:xfrm>
          <a:off x="0" y="0"/>
          <a:ext cx="18288001" cy="1028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1654479726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99907784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8717715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309883849"/>
                    </a:ext>
                  </a:extLst>
                </a:gridCol>
                <a:gridCol w="3581401">
                  <a:extLst>
                    <a:ext uri="{9D8B030D-6E8A-4147-A177-3AD203B41FA5}">
                      <a16:colId xmlns:a16="http://schemas.microsoft.com/office/drawing/2014/main" val="2216462941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>
                          <a:solidFill>
                            <a:srgbClr val="554E7C"/>
                          </a:solidFill>
                          <a:latin typeface="Franklin Gothic Medium" panose="020B0603020102020204" pitchFamily="34" charset="0"/>
                        </a:rPr>
                        <a:t>Bepaal de timing</a:t>
                      </a:r>
                    </a:p>
                  </a:txBody>
                  <a:tcPr anchor="ctr">
                    <a:solidFill>
                      <a:srgbClr val="A8D8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Middel 1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Middel 2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Middel 3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Middel 4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092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Week/maand 1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1446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Week/maand  2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59504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Week/maand  3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70545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Week/maand  4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63813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Week/maand  5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18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538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785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4E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3123716"/>
            <a:ext cx="14820900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 algn="just">
              <a:lnSpc>
                <a:spcPts val="3499"/>
              </a:lnSpc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Een communicatiestrategie kan heel basic of net heel uitgebreid zijn.</a:t>
            </a:r>
          </a:p>
          <a:p>
            <a:pPr marL="269874" lvl="1" algn="just">
              <a:lnSpc>
                <a:spcPts val="3499"/>
              </a:lnSpc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Het belangrijkste is dat jouw strategie uitvoerbaar is, dat het haalbaar en realistisch is.</a:t>
            </a:r>
          </a:p>
          <a:p>
            <a:pPr marL="269874" lvl="1" algn="just">
              <a:lnSpc>
                <a:spcPts val="3499"/>
              </a:lnSpc>
            </a:pPr>
            <a:endParaRPr lang="en-US" sz="3000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  <a:p>
            <a:pPr marL="269874" lvl="1" algn="just">
              <a:lnSpc>
                <a:spcPts val="3499"/>
              </a:lnSpc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Je kan bijvoorbeeld ook volgende variabelen toevoegen:</a:t>
            </a:r>
          </a:p>
          <a:p>
            <a:pPr marL="269874" lvl="1" algn="just">
              <a:lnSpc>
                <a:spcPts val="3499"/>
              </a:lnSpc>
            </a:pPr>
            <a:endParaRPr lang="en-US" sz="3000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  <a:p>
            <a:pPr marL="727074" lvl="1" indent="-457200" algn="just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wie doet wat: personen koppelen aan taken/opdrachten/acties</a:t>
            </a:r>
          </a:p>
          <a:p>
            <a:pPr marL="727074" lvl="1" indent="-457200" algn="just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budget</a:t>
            </a:r>
          </a:p>
          <a:p>
            <a:pPr marL="727074" lvl="1" indent="-457200" algn="just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verwachte resultaten</a:t>
            </a:r>
          </a:p>
          <a:p>
            <a:pPr marL="727074" lvl="1" indent="-457200" algn="just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KPI’s of andere impactindicatoren</a:t>
            </a:r>
          </a:p>
          <a:p>
            <a:pPr marL="727074" lvl="1" indent="-457200" algn="just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575947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A52AEAE5-5F48-FFD9-0929-9779393F8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71113"/>
              </p:ext>
            </p:extLst>
          </p:nvPr>
        </p:nvGraphicFramePr>
        <p:xfrm>
          <a:off x="0" y="2285059"/>
          <a:ext cx="18288000" cy="8001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0">
                  <a:extLst>
                    <a:ext uri="{9D8B030D-6E8A-4147-A177-3AD203B41FA5}">
                      <a16:colId xmlns:a16="http://schemas.microsoft.com/office/drawing/2014/main" val="1372164487"/>
                    </a:ext>
                  </a:extLst>
                </a:gridCol>
              </a:tblGrid>
              <a:tr h="1143134">
                <a:tc>
                  <a:txBody>
                    <a:bodyPr/>
                    <a:lstStyle/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01965"/>
                  </a:ext>
                </a:extLst>
              </a:tr>
              <a:tr h="1143134">
                <a:tc>
                  <a:txBody>
                    <a:bodyPr/>
                    <a:lstStyle/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735868"/>
                  </a:ext>
                </a:extLst>
              </a:tr>
              <a:tr h="1143134">
                <a:tc>
                  <a:txBody>
                    <a:bodyPr/>
                    <a:lstStyle/>
                    <a:p>
                      <a:pPr algn="l"/>
                      <a:r>
                        <a:rPr kumimoji="0" lang="nl-BE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552471"/>
                  </a:ext>
                </a:extLst>
              </a:tr>
              <a:tr h="1143134">
                <a:tc>
                  <a:txBody>
                    <a:bodyPr/>
                    <a:lstStyle/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710834"/>
                  </a:ext>
                </a:extLst>
              </a:tr>
              <a:tr h="1143134">
                <a:tc>
                  <a:txBody>
                    <a:bodyPr/>
                    <a:lstStyle/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95566"/>
                  </a:ext>
                </a:extLst>
              </a:tr>
              <a:tr h="1143134">
                <a:tc>
                  <a:txBody>
                    <a:bodyPr/>
                    <a:lstStyle/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272928"/>
                  </a:ext>
                </a:extLst>
              </a:tr>
              <a:tr h="1143134">
                <a:tc>
                  <a:txBody>
                    <a:bodyPr/>
                    <a:lstStyle/>
                    <a:p>
                      <a:pPr algn="l"/>
                      <a:r>
                        <a:rPr lang="nl-BE" sz="3000" b="0" dirty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720000" marR="720000" marT="72000" marB="72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204121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28B4B34D-A8AC-9AFA-2049-DB416673854D}"/>
              </a:ext>
            </a:extLst>
          </p:cNvPr>
          <p:cNvSpPr txBox="1"/>
          <p:nvPr/>
        </p:nvSpPr>
        <p:spPr>
          <a:xfrm>
            <a:off x="0" y="0"/>
            <a:ext cx="18288000" cy="2285059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r>
              <a:rPr lang="nl-BE" sz="54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Mijn haalbare </a:t>
            </a:r>
            <a:r>
              <a:rPr lang="nl-BE" sz="5400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to do’s </a:t>
            </a:r>
            <a:r>
              <a:rPr lang="nl-BE" sz="5400" b="1" i="0">
                <a:solidFill>
                  <a:srgbClr val="FFFFFF"/>
                </a:solidFill>
                <a:effectLst/>
                <a:latin typeface="Franklin Gothic Medium" panose="020B0603020102020204" pitchFamily="34" charset="0"/>
              </a:rPr>
              <a:t>tegen 29 augustus (opvolgsessie)</a:t>
            </a:r>
            <a:endParaRPr lang="nl-BE" sz="5400">
              <a:solidFill>
                <a:srgbClr val="FFFFFF"/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779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8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33FF31F-A54C-2874-0A3C-CE833F6035A1}"/>
              </a:ext>
            </a:extLst>
          </p:cNvPr>
          <p:cNvSpPr txBox="1"/>
          <p:nvPr/>
        </p:nvSpPr>
        <p:spPr>
          <a:xfrm>
            <a:off x="6096000" y="1480959"/>
            <a:ext cx="6967548" cy="7325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0" dirty="0">
                <a:solidFill>
                  <a:srgbClr val="554E7C"/>
                </a:solidFill>
                <a:latin typeface="Franklin Gothic Medium" panose="020B0603020102020204" pitchFamily="34" charset="0"/>
              </a:rPr>
              <a:t>SUCCES!</a:t>
            </a:r>
          </a:p>
          <a:p>
            <a:endParaRPr lang="nl-BE" sz="5000" dirty="0">
              <a:solidFill>
                <a:srgbClr val="554E7C"/>
              </a:solidFill>
              <a:latin typeface="Franklin Gothic Medium" panose="020B0603020102020204" pitchFamily="34" charset="0"/>
            </a:endParaRPr>
          </a:p>
          <a:p>
            <a:r>
              <a:rPr lang="nl-BE" sz="5000" dirty="0">
                <a:solidFill>
                  <a:srgbClr val="554E7C"/>
                </a:solidFill>
                <a:latin typeface="Franklin Gothic Medium" panose="020B0603020102020204" pitchFamily="34" charset="0"/>
              </a:rPr>
              <a:t>Succesje vieren?</a:t>
            </a:r>
          </a:p>
          <a:p>
            <a:r>
              <a:rPr lang="nl-BE" sz="5000" dirty="0">
                <a:solidFill>
                  <a:srgbClr val="554E7C"/>
                </a:solidFill>
                <a:latin typeface="Franklin Gothic Medium" panose="020B0603020102020204" pitchFamily="34" charset="0"/>
              </a:rPr>
              <a:t>Blijdschap delen?</a:t>
            </a:r>
          </a:p>
          <a:p>
            <a:r>
              <a:rPr lang="nl-BE" sz="5000" dirty="0">
                <a:solidFill>
                  <a:srgbClr val="554E7C"/>
                </a:solidFill>
                <a:latin typeface="Franklin Gothic Medium" panose="020B0603020102020204" pitchFamily="34" charset="0"/>
              </a:rPr>
              <a:t>Of even stoom afblazen?</a:t>
            </a:r>
            <a:endParaRPr lang="nl-BE" sz="5000">
              <a:solidFill>
                <a:srgbClr val="554E7C"/>
              </a:solidFill>
              <a:latin typeface="Franklin Gothic Medium" panose="020B0603020102020204" pitchFamily="34" charset="0"/>
            </a:endParaRPr>
          </a:p>
          <a:p>
            <a:endParaRPr lang="nl-BE" sz="5000">
              <a:solidFill>
                <a:srgbClr val="554E7C"/>
              </a:solidFill>
              <a:latin typeface="Franklin Gothic Medium" panose="020B0603020102020204" pitchFamily="34" charset="0"/>
            </a:endParaRPr>
          </a:p>
          <a:p>
            <a:r>
              <a:rPr lang="nl-BE" sz="3000">
                <a:solidFill>
                  <a:srgbClr val="554E7C"/>
                </a:solidFill>
                <a:latin typeface="Franklin Gothic Medium" panose="020B0603020102020204" pitchFamily="34" charset="0"/>
              </a:rPr>
              <a:t>Graag hoor ik van je via </a:t>
            </a:r>
          </a:p>
          <a:p>
            <a:r>
              <a:rPr lang="nl-BE" sz="3000" b="0" dirty="0">
                <a:solidFill>
                  <a:srgbClr val="8475B5"/>
                </a:solidFill>
                <a:latin typeface="Franklin Gothic Medium" panose="020B0603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</a:t>
            </a:r>
            <a:endParaRPr lang="nl-BE" sz="3000" dirty="0">
              <a:solidFill>
                <a:srgbClr val="8475B5"/>
              </a:solidFill>
              <a:latin typeface="Franklin Gothic Medium" panose="020B0603020102020204" pitchFamily="34" charset="0"/>
            </a:endParaRPr>
          </a:p>
          <a:p>
            <a:r>
              <a:rPr lang="nl-BE" sz="3000" b="0" dirty="0">
                <a:solidFill>
                  <a:srgbClr val="8475B5"/>
                </a:solidFill>
                <a:latin typeface="Franklin Gothic Medium" panose="020B0603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nl-BE" sz="3000" dirty="0">
              <a:solidFill>
                <a:srgbClr val="8475B5"/>
              </a:solidFill>
              <a:latin typeface="Franklin Gothic Medium" panose="020B0603020102020204" pitchFamily="34" charset="0"/>
            </a:endParaRPr>
          </a:p>
          <a:p>
            <a:r>
              <a:rPr lang="nl-BE" sz="3000" b="0" dirty="0">
                <a:solidFill>
                  <a:srgbClr val="8475B5"/>
                </a:solidFill>
                <a:latin typeface="Franklin Gothic Medium" panose="020B0603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Instagram</a:t>
            </a:r>
            <a:r>
              <a:rPr lang="nl-BE" sz="3000">
                <a:solidFill>
                  <a:srgbClr val="554E7C"/>
                </a:solidFill>
                <a:latin typeface="Franklin Gothic Medium" panose="020B06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2945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8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33FF31F-A54C-2874-0A3C-CE833F6035A1}"/>
              </a:ext>
            </a:extLst>
          </p:cNvPr>
          <p:cNvSpPr txBox="1"/>
          <p:nvPr/>
        </p:nvSpPr>
        <p:spPr>
          <a:xfrm>
            <a:off x="6096000" y="1480959"/>
            <a:ext cx="6967548" cy="7325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0" dirty="0">
                <a:solidFill>
                  <a:srgbClr val="554E7C"/>
                </a:solidFill>
                <a:latin typeface="Franklin Gothic Medium" panose="020B0603020102020204" pitchFamily="34" charset="0"/>
              </a:rPr>
              <a:t>SUCCES!</a:t>
            </a:r>
          </a:p>
          <a:p>
            <a:endParaRPr lang="nl-BE" sz="5000" dirty="0">
              <a:solidFill>
                <a:srgbClr val="554E7C"/>
              </a:solidFill>
              <a:latin typeface="Franklin Gothic Medium" panose="020B0603020102020204" pitchFamily="34" charset="0"/>
            </a:endParaRPr>
          </a:p>
          <a:p>
            <a:r>
              <a:rPr lang="nl-BE" sz="5000" dirty="0">
                <a:solidFill>
                  <a:srgbClr val="554E7C"/>
                </a:solidFill>
                <a:latin typeface="Franklin Gothic Medium" panose="020B0603020102020204" pitchFamily="34" charset="0"/>
              </a:rPr>
              <a:t>Succesje vieren?</a:t>
            </a:r>
          </a:p>
          <a:p>
            <a:r>
              <a:rPr lang="nl-BE" sz="5000" dirty="0">
                <a:solidFill>
                  <a:srgbClr val="554E7C"/>
                </a:solidFill>
                <a:latin typeface="Franklin Gothic Medium" panose="020B0603020102020204" pitchFamily="34" charset="0"/>
              </a:rPr>
              <a:t>Blijdschap delen?</a:t>
            </a:r>
          </a:p>
          <a:p>
            <a:r>
              <a:rPr lang="nl-BE" sz="5000" dirty="0">
                <a:solidFill>
                  <a:srgbClr val="554E7C"/>
                </a:solidFill>
                <a:latin typeface="Franklin Gothic Medium" panose="020B0603020102020204" pitchFamily="34" charset="0"/>
              </a:rPr>
              <a:t>Of even stoom afblazen?</a:t>
            </a:r>
            <a:endParaRPr lang="nl-BE" sz="5000">
              <a:solidFill>
                <a:srgbClr val="554E7C"/>
              </a:solidFill>
              <a:latin typeface="Franklin Gothic Medium" panose="020B0603020102020204" pitchFamily="34" charset="0"/>
            </a:endParaRPr>
          </a:p>
          <a:p>
            <a:endParaRPr lang="nl-BE" sz="5000">
              <a:solidFill>
                <a:srgbClr val="554E7C"/>
              </a:solidFill>
              <a:latin typeface="Franklin Gothic Medium" panose="020B0603020102020204" pitchFamily="34" charset="0"/>
            </a:endParaRPr>
          </a:p>
          <a:p>
            <a:r>
              <a:rPr lang="nl-BE" sz="3000">
                <a:solidFill>
                  <a:srgbClr val="554E7C"/>
                </a:solidFill>
                <a:latin typeface="Franklin Gothic Medium" panose="020B0603020102020204" pitchFamily="34" charset="0"/>
              </a:rPr>
              <a:t>Graag hoor ik van je via </a:t>
            </a:r>
          </a:p>
          <a:p>
            <a:r>
              <a:rPr lang="nl-BE" sz="3000" b="0" dirty="0">
                <a:solidFill>
                  <a:srgbClr val="8475B5"/>
                </a:solidFill>
                <a:latin typeface="Franklin Gothic Medium" panose="020B0603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</a:t>
            </a:r>
            <a:endParaRPr lang="nl-BE" sz="3000" dirty="0">
              <a:solidFill>
                <a:srgbClr val="8475B5"/>
              </a:solidFill>
              <a:latin typeface="Franklin Gothic Medium" panose="020B0603020102020204" pitchFamily="34" charset="0"/>
            </a:endParaRPr>
          </a:p>
          <a:p>
            <a:r>
              <a:rPr lang="nl-BE" sz="3000" b="0" dirty="0">
                <a:solidFill>
                  <a:srgbClr val="8475B5"/>
                </a:solidFill>
                <a:latin typeface="Franklin Gothic Medium" panose="020B0603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nl-BE" sz="3000" dirty="0">
              <a:solidFill>
                <a:srgbClr val="8475B5"/>
              </a:solidFill>
              <a:latin typeface="Franklin Gothic Medium" panose="020B0603020102020204" pitchFamily="34" charset="0"/>
            </a:endParaRPr>
          </a:p>
          <a:p>
            <a:r>
              <a:rPr lang="nl-BE" sz="3000" b="0" dirty="0">
                <a:solidFill>
                  <a:srgbClr val="8475B5"/>
                </a:solidFill>
                <a:latin typeface="Franklin Gothic Medium" panose="020B0603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Instagram</a:t>
            </a:r>
            <a:r>
              <a:rPr lang="nl-BE" sz="3000">
                <a:solidFill>
                  <a:srgbClr val="554E7C"/>
                </a:solidFill>
                <a:latin typeface="Franklin Gothic Medium" panose="020B06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7808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CE6BF9-A55B-E6CC-B110-2B59EA00C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0F67E9-4C20-9E31-20F4-3B385DB4E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28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9A15142B-28B9-6E1C-6A93-8FDD8849E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395371"/>
              </p:ext>
            </p:extLst>
          </p:nvPr>
        </p:nvGraphicFramePr>
        <p:xfrm>
          <a:off x="0" y="2215884"/>
          <a:ext cx="18288000" cy="8071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1654479726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3999077844"/>
                    </a:ext>
                  </a:extLst>
                </a:gridCol>
              </a:tblGrid>
              <a:tr h="1345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Welke drempels ervaar ik?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40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Wat kan ik eraan doen?</a:t>
                      </a:r>
                    </a:p>
                  </a:txBody>
                  <a:tcPr anchor="ctr">
                    <a:solidFill>
                      <a:srgbClr val="84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0922"/>
                  </a:ext>
                </a:extLst>
              </a:tr>
              <a:tr h="1345186"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114462"/>
                  </a:ext>
                </a:extLst>
              </a:tr>
              <a:tr h="1345186"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59504"/>
                  </a:ext>
                </a:extLst>
              </a:tr>
              <a:tr h="1345186">
                <a:tc>
                  <a:txBody>
                    <a:bodyPr/>
                    <a:lstStyle/>
                    <a:p>
                      <a:endParaRPr lang="nl-BE" sz="400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70545"/>
                  </a:ext>
                </a:extLst>
              </a:tr>
              <a:tr h="1345186">
                <a:tc>
                  <a:txBody>
                    <a:bodyPr/>
                    <a:lstStyle/>
                    <a:p>
                      <a:endParaRPr lang="nl-BE" sz="400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63813"/>
                  </a:ext>
                </a:extLst>
              </a:tr>
              <a:tr h="1345186"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4000" dirty="0">
                        <a:latin typeface="Franklin Gothic Medium" panose="020B0603020102020204" pitchFamily="34" charset="0"/>
                      </a:endParaRPr>
                    </a:p>
                  </a:txBody>
                  <a:tcPr marL="720000" marR="90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538624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08E95EB3-FCE9-5404-9242-D63BF7D9A90C}"/>
              </a:ext>
            </a:extLst>
          </p:cNvPr>
          <p:cNvSpPr txBox="1"/>
          <p:nvPr/>
        </p:nvSpPr>
        <p:spPr>
          <a:xfrm>
            <a:off x="0" y="-7620"/>
            <a:ext cx="18288000" cy="2223504"/>
          </a:xfrm>
          <a:prstGeom prst="rect">
            <a:avLst/>
          </a:prstGeom>
          <a:solidFill>
            <a:srgbClr val="554E7C"/>
          </a:solidFill>
        </p:spPr>
        <p:txBody>
          <a:bodyPr wrap="square" lIns="720000" tIns="720000" rIns="720000" bIns="720000" rtlCol="0" anchor="ctr">
            <a:spAutoFit/>
          </a:bodyPr>
          <a:lstStyle/>
          <a:p>
            <a:pPr algn="ctr"/>
            <a:r>
              <a:rPr lang="nl-BE" sz="5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Drempels</a:t>
            </a:r>
          </a:p>
        </p:txBody>
      </p:sp>
    </p:spTree>
    <p:extLst>
      <p:ext uri="{BB962C8B-B14F-4D97-AF65-F5344CB8AC3E}">
        <p14:creationId xmlns:p14="http://schemas.microsoft.com/office/powerpoint/2010/main" val="407479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53CDC9F-0C7B-8A17-9664-3F99064C0E30}"/>
              </a:ext>
            </a:extLst>
          </p:cNvPr>
          <p:cNvSpPr txBox="1"/>
          <p:nvPr/>
        </p:nvSpPr>
        <p:spPr>
          <a:xfrm>
            <a:off x="4572000" y="497255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FDD225-D0EE-D74A-E484-09C576A28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4E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98500"/>
            <a:ext cx="14820900" cy="8976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Schrijven van academische tekst (bv. publicatie, rapport,...)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Schrijven van niet-academische tekst (bv. blog, artikel, post op sociale media, opiniestuk,…)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Samenvatten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Proeflezen, copywriting, vertalen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Spreken in kleine groep (bv. meetings, 1-op-1, podcast,…)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Spreken voor grotere groep (presenteren, storytelling, workshop geven)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Performen, optreden, stand-up comedy, entertainen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Adviseren/ informeren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Netwerken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Onderhandelen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Vertegenwoordigen van een groep of iemand anders (bv. woordvoerderschap)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Geïnterviewd worden, Q&amp;A-sessies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Interviewen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Actief luisteren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Brainstormen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Visualiseren, grafisch werk, werken met beelden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Lay-outen, ontwerpen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Digitale media gebruiken (bv. sociale media, software,…)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Ambacht uitvoeren, handgemaakt (bv. schilderen, keramiek, werken met materialen,…)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Event/expo organiseren/coördineren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4E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083613"/>
              </p:ext>
            </p:extLst>
          </p:nvPr>
        </p:nvGraphicFramePr>
        <p:xfrm>
          <a:off x="0" y="0"/>
          <a:ext cx="18288000" cy="10287002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15682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Zeer</a:t>
                      </a: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leuk</a:t>
                      </a:r>
                      <a:endParaRPr lang="en-US" sz="4000" b="1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b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Leuk</a:t>
                      </a:r>
                      <a:endParaRPr lang="en-US" sz="4000" b="1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b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Minder </a:t>
                      </a:r>
                      <a:r>
                        <a:rPr lang="en-US" sz="4000" b="1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leuk</a:t>
                      </a:r>
                      <a:endParaRPr lang="en-US" sz="4000" b="1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Niet </a:t>
                      </a:r>
                      <a:r>
                        <a:rPr lang="en-US" sz="4000" b="1" dirty="0" err="1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leuk</a:t>
                      </a:r>
                      <a:endParaRPr lang="en-US" sz="4000" b="1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2830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Heel goed</a:t>
                      </a:r>
                      <a:endParaRPr lang="en-US" sz="4000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2830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Goed</a:t>
                      </a:r>
                      <a:endParaRPr lang="en-US" sz="4000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2830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Matig</a:t>
                      </a:r>
                      <a:endParaRPr lang="en-US" sz="4000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2830"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FFFFFF"/>
                          </a:solidFill>
                          <a:latin typeface="Franklin Gothic Medium" panose="020B0603020102020204" pitchFamily="34" charset="0"/>
                        </a:rPr>
                        <a:t>Niet goed</a:t>
                      </a:r>
                      <a:endParaRPr lang="en-US" sz="4000" dirty="0"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200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938</Words>
  <Application>Microsoft Macintosh PowerPoint</Application>
  <PresentationFormat>Aangepast</PresentationFormat>
  <Paragraphs>202</Paragraphs>
  <Slides>40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4" baseType="lpstr">
      <vt:lpstr>Franklin Gothic Medium</vt:lpstr>
      <vt:lpstr>Calibri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O_intro_1</dc:title>
  <cp:lastModifiedBy>julie de smedt</cp:lastModifiedBy>
  <cp:revision>25</cp:revision>
  <dcterms:created xsi:type="dcterms:W3CDTF">2006-08-16T00:00:00Z</dcterms:created>
  <dcterms:modified xsi:type="dcterms:W3CDTF">2024-05-24T13:26:15Z</dcterms:modified>
  <dc:identifier>DAF_lwPqsXk</dc:identifier>
</cp:coreProperties>
</file>